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4"/>
  </p:notesMasterIdLst>
  <p:sldIdLst>
    <p:sldId id="283" r:id="rId3"/>
    <p:sldId id="285" r:id="rId4"/>
    <p:sldId id="318" r:id="rId5"/>
    <p:sldId id="312" r:id="rId6"/>
    <p:sldId id="301" r:id="rId7"/>
    <p:sldId id="316" r:id="rId8"/>
    <p:sldId id="313" r:id="rId9"/>
    <p:sldId id="314" r:id="rId10"/>
    <p:sldId id="319" r:id="rId11"/>
    <p:sldId id="286" r:id="rId12"/>
    <p:sldId id="290" r:id="rId13"/>
    <p:sldId id="308" r:id="rId14"/>
    <p:sldId id="311" r:id="rId15"/>
    <p:sldId id="317" r:id="rId16"/>
    <p:sldId id="310" r:id="rId17"/>
    <p:sldId id="306" r:id="rId18"/>
    <p:sldId id="307" r:id="rId19"/>
    <p:sldId id="309" r:id="rId20"/>
    <p:sldId id="320" r:id="rId21"/>
    <p:sldId id="321" r:id="rId22"/>
    <p:sldId id="29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12" autoAdjust="0"/>
    <p:restoredTop sz="94660"/>
  </p:normalViewPr>
  <p:slideViewPr>
    <p:cSldViewPr>
      <p:cViewPr varScale="1">
        <p:scale>
          <a:sx n="69" d="100"/>
          <a:sy n="69" d="100"/>
        </p:scale>
        <p:origin x="-7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A86D86-7876-41E1-9840-34B7972143D5}" type="datetimeFigureOut">
              <a:rPr lang="en-GB" smtClean="0"/>
              <a:t>24/07/2014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34FCE5-30C7-414B-9069-62B734E0EC43}" type="slidenum">
              <a:rPr lang="en-GB" smtClean="0"/>
              <a:t>‹#›</a:t>
            </a:fld>
            <a:endParaRPr lang="en-GB"/>
          </a:p>
        </p:txBody>
      </p:sp>
    </p:spTree>
    <p:extLst>
      <p:ext uri="{BB962C8B-B14F-4D97-AF65-F5344CB8AC3E}">
        <p14:creationId xmlns:p14="http://schemas.microsoft.com/office/powerpoint/2010/main" val="2805540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6898B02-698B-4A8F-8A15-5A1876A3FA61}" type="datetimeFigureOut">
              <a:rPr lang="en-GB" smtClean="0"/>
              <a:t>24/07/2014</a:t>
            </a:fld>
            <a:endParaRPr lang="en-GB"/>
          </a:p>
        </p:txBody>
      </p:sp>
      <p:sp>
        <p:nvSpPr>
          <p:cNvPr id="17" name="Footer Placeholder 16"/>
          <p:cNvSpPr>
            <a:spLocks noGrp="1"/>
          </p:cNvSpPr>
          <p:nvPr>
            <p:ph type="ftr" sz="quarter" idx="11"/>
          </p:nvPr>
        </p:nvSpPr>
        <p:spPr/>
        <p:txBody>
          <a:bodyPr/>
          <a:lstStyle/>
          <a:p>
            <a:endParaRPr lang="en-GB"/>
          </a:p>
        </p:txBody>
      </p:sp>
      <p:sp>
        <p:nvSpPr>
          <p:cNvPr id="29" name="Slide Number Placeholder 28"/>
          <p:cNvSpPr>
            <a:spLocks noGrp="1"/>
          </p:cNvSpPr>
          <p:nvPr>
            <p:ph type="sldNum" sz="quarter" idx="12"/>
          </p:nvPr>
        </p:nvSpPr>
        <p:spPr/>
        <p:txBody>
          <a:bodyPr/>
          <a:lstStyle/>
          <a:p>
            <a:fld id="{61C3B851-99A7-42DC-85EC-E59AD0D22FCB}" type="slidenum">
              <a:rPr lang="en-GB" smtClean="0"/>
              <a:t>‹#›</a:t>
            </a:fld>
            <a:endParaRPr lang="en-GB"/>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898B02-698B-4A8F-8A15-5A1876A3FA61}" type="datetimeFigureOut">
              <a:rPr lang="en-GB" smtClean="0"/>
              <a:t>24/07/2014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898B02-698B-4A8F-8A15-5A1876A3FA61}" type="datetimeFigureOut">
              <a:rPr lang="en-GB" smtClean="0"/>
              <a:t>24/07/2014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17" name="Footer Placeholder 16"/>
          <p:cNvSpPr>
            <a:spLocks noGrp="1"/>
          </p:cNvSpPr>
          <p:nvPr>
            <p:ph type="ftr" sz="quarter" idx="11"/>
          </p:nvPr>
        </p:nvSpPr>
        <p:spPr/>
        <p:txBody>
          <a:bodyPr/>
          <a:lstStyle/>
          <a:p>
            <a:endParaRPr lang="en-GB">
              <a:solidFill>
                <a:prstClr val="white">
                  <a:shade val="50000"/>
                </a:prstClr>
              </a:solidFill>
            </a:endParaRPr>
          </a:p>
        </p:txBody>
      </p:sp>
      <p:sp>
        <p:nvSpPr>
          <p:cNvPr id="29" name="Slide Number Placeholder 28"/>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extLst>
      <p:ext uri="{BB962C8B-B14F-4D97-AF65-F5344CB8AC3E}">
        <p14:creationId xmlns:p14="http://schemas.microsoft.com/office/powerpoint/2010/main" val="19779452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5" name="Footer Placeholder 4"/>
          <p:cNvSpPr>
            <a:spLocks noGrp="1"/>
          </p:cNvSpPr>
          <p:nvPr>
            <p:ph type="ftr" sz="quarter" idx="11"/>
          </p:nvPr>
        </p:nvSpPr>
        <p:spPr/>
        <p:txBody>
          <a:bodyPr/>
          <a:lstStyle/>
          <a:p>
            <a:endParaRPr lang="en-GB">
              <a:solidFill>
                <a:prstClr val="white">
                  <a:shade val="50000"/>
                </a:prstClr>
              </a:solidFill>
            </a:endParaRPr>
          </a:p>
        </p:txBody>
      </p:sp>
      <p:sp>
        <p:nvSpPr>
          <p:cNvPr id="6" name="Slide Number Placeholder 5"/>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35212119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5" name="Footer Placeholder 4"/>
          <p:cNvSpPr>
            <a:spLocks noGrp="1"/>
          </p:cNvSpPr>
          <p:nvPr>
            <p:ph type="ftr" sz="quarter" idx="11"/>
          </p:nvPr>
        </p:nvSpPr>
        <p:spPr/>
        <p:txBody>
          <a:bodyPr/>
          <a:lstStyle/>
          <a:p>
            <a:endParaRPr lang="en-GB">
              <a:solidFill>
                <a:prstClr val="white">
                  <a:shade val="50000"/>
                </a:prstClr>
              </a:solidFill>
            </a:endParaRPr>
          </a:p>
        </p:txBody>
      </p:sp>
      <p:sp>
        <p:nvSpPr>
          <p:cNvPr id="6" name="Slide Number Placeholder 5"/>
          <p:cNvSpPr>
            <a:spLocks noGrp="1"/>
          </p:cNvSpPr>
          <p:nvPr>
            <p:ph type="sldNum" sz="quarter" idx="12"/>
          </p:nvPr>
        </p:nvSpPr>
        <p:spPr>
          <a:xfrm>
            <a:off x="7924800" y="6416675"/>
            <a:ext cx="762000" cy="365125"/>
          </a:xfrm>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29631696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6" name="Footer Placeholder 5"/>
          <p:cNvSpPr>
            <a:spLocks noGrp="1"/>
          </p:cNvSpPr>
          <p:nvPr>
            <p:ph type="ftr" sz="quarter" idx="11"/>
          </p:nvPr>
        </p:nvSpPr>
        <p:spPr/>
        <p:txBody>
          <a:bodyPr/>
          <a:lstStyle/>
          <a:p>
            <a:endParaRPr lang="en-GB">
              <a:solidFill>
                <a:prstClr val="white">
                  <a:shade val="50000"/>
                </a:prstClr>
              </a:solidFill>
            </a:endParaRPr>
          </a:p>
        </p:txBody>
      </p:sp>
      <p:sp>
        <p:nvSpPr>
          <p:cNvPr id="7" name="Slide Number Placeholder 6"/>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123404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8" name="Footer Placeholder 7"/>
          <p:cNvSpPr>
            <a:spLocks noGrp="1"/>
          </p:cNvSpPr>
          <p:nvPr>
            <p:ph type="ftr" sz="quarter" idx="11"/>
          </p:nvPr>
        </p:nvSpPr>
        <p:spPr/>
        <p:txBody>
          <a:bodyPr/>
          <a:lstStyle/>
          <a:p>
            <a:endParaRPr lang="en-GB">
              <a:solidFill>
                <a:prstClr val="white">
                  <a:shade val="50000"/>
                </a:prstClr>
              </a:solidFill>
            </a:endParaRPr>
          </a:p>
        </p:txBody>
      </p:sp>
      <p:sp>
        <p:nvSpPr>
          <p:cNvPr id="9" name="Slide Number Placeholder 8"/>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36799223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4" name="Footer Placeholder 3"/>
          <p:cNvSpPr>
            <a:spLocks noGrp="1"/>
          </p:cNvSpPr>
          <p:nvPr>
            <p:ph type="ftr" sz="quarter" idx="11"/>
          </p:nvPr>
        </p:nvSpPr>
        <p:spPr/>
        <p:txBody>
          <a:bodyPr/>
          <a:lstStyle/>
          <a:p>
            <a:endParaRPr lang="en-GB">
              <a:solidFill>
                <a:prstClr val="white">
                  <a:shade val="50000"/>
                </a:prstClr>
              </a:solidFill>
            </a:endParaRPr>
          </a:p>
        </p:txBody>
      </p:sp>
      <p:sp>
        <p:nvSpPr>
          <p:cNvPr id="5" name="Slide Number Placeholder 4"/>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20805603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3" name="Footer Placeholder 2"/>
          <p:cNvSpPr>
            <a:spLocks noGrp="1"/>
          </p:cNvSpPr>
          <p:nvPr>
            <p:ph type="ftr" sz="quarter" idx="11"/>
          </p:nvPr>
        </p:nvSpPr>
        <p:spPr/>
        <p:txBody>
          <a:bodyPr/>
          <a:lstStyle/>
          <a:p>
            <a:endParaRPr lang="en-GB">
              <a:solidFill>
                <a:prstClr val="white">
                  <a:shade val="50000"/>
                </a:prstClr>
              </a:solidFill>
            </a:endParaRPr>
          </a:p>
        </p:txBody>
      </p:sp>
      <p:sp>
        <p:nvSpPr>
          <p:cNvPr id="4" name="Slide Number Placeholder 3"/>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15607404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6" name="Footer Placeholder 5"/>
          <p:cNvSpPr>
            <a:spLocks noGrp="1"/>
          </p:cNvSpPr>
          <p:nvPr>
            <p:ph type="ftr" sz="quarter" idx="11"/>
          </p:nvPr>
        </p:nvSpPr>
        <p:spPr/>
        <p:txBody>
          <a:bodyPr/>
          <a:lstStyle/>
          <a:p>
            <a:endParaRPr lang="en-GB">
              <a:solidFill>
                <a:prstClr val="white">
                  <a:shade val="50000"/>
                </a:prstClr>
              </a:solidFill>
            </a:endParaRPr>
          </a:p>
        </p:txBody>
      </p:sp>
      <p:sp>
        <p:nvSpPr>
          <p:cNvPr id="7" name="Slide Number Placeholder 6"/>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124867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898B02-698B-4A8F-8A15-5A1876A3FA61}" type="datetimeFigureOut">
              <a:rPr lang="en-GB" smtClean="0"/>
              <a:t>24/07/2014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6" name="Footer Placeholder 5"/>
          <p:cNvSpPr>
            <a:spLocks noGrp="1"/>
          </p:cNvSpPr>
          <p:nvPr>
            <p:ph type="ftr" sz="quarter" idx="11"/>
          </p:nvPr>
        </p:nvSpPr>
        <p:spPr/>
        <p:txBody>
          <a:bodyPr/>
          <a:lstStyle/>
          <a:p>
            <a:endParaRPr lang="en-GB">
              <a:solidFill>
                <a:prstClr val="white">
                  <a:shade val="50000"/>
                </a:prstClr>
              </a:solidFill>
            </a:endParaRPr>
          </a:p>
        </p:txBody>
      </p:sp>
      <p:sp>
        <p:nvSpPr>
          <p:cNvPr id="7" name="Slide Number Placeholder 6"/>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3581492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5" name="Footer Placeholder 4"/>
          <p:cNvSpPr>
            <a:spLocks noGrp="1"/>
          </p:cNvSpPr>
          <p:nvPr>
            <p:ph type="ftr" sz="quarter" idx="11"/>
          </p:nvPr>
        </p:nvSpPr>
        <p:spPr/>
        <p:txBody>
          <a:bodyPr/>
          <a:lstStyle/>
          <a:p>
            <a:endParaRPr lang="en-GB">
              <a:solidFill>
                <a:prstClr val="white">
                  <a:shade val="50000"/>
                </a:prstClr>
              </a:solidFill>
            </a:endParaRPr>
          </a:p>
        </p:txBody>
      </p:sp>
      <p:sp>
        <p:nvSpPr>
          <p:cNvPr id="6" name="Slide Number Placeholder 5"/>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40707024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5" name="Footer Placeholder 4"/>
          <p:cNvSpPr>
            <a:spLocks noGrp="1"/>
          </p:cNvSpPr>
          <p:nvPr>
            <p:ph type="ftr" sz="quarter" idx="11"/>
          </p:nvPr>
        </p:nvSpPr>
        <p:spPr/>
        <p:txBody>
          <a:bodyPr/>
          <a:lstStyle/>
          <a:p>
            <a:endParaRPr lang="en-GB">
              <a:solidFill>
                <a:prstClr val="white">
                  <a:shade val="50000"/>
                </a:prstClr>
              </a:solidFill>
            </a:endParaRPr>
          </a:p>
        </p:txBody>
      </p:sp>
      <p:sp>
        <p:nvSpPr>
          <p:cNvPr id="6" name="Slide Number Placeholder 5"/>
          <p:cNvSpPr>
            <a:spLocks noGrp="1"/>
          </p:cNvSpPr>
          <p:nvPr>
            <p:ph type="sldNum" sz="quarter" idx="12"/>
          </p:nvPr>
        </p:nvSpPr>
        <p:spPr/>
        <p:txBody>
          <a:body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828538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898B02-698B-4A8F-8A15-5A1876A3FA61}" type="datetimeFigureOut">
              <a:rPr lang="en-GB" smtClean="0"/>
              <a:t>24/07/2014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7924800" y="6416675"/>
            <a:ext cx="762000" cy="365125"/>
          </a:xfrm>
        </p:spPr>
        <p:txBody>
          <a:bodyPr/>
          <a:lstStyle/>
          <a:p>
            <a:fld id="{61C3B851-99A7-42DC-85EC-E59AD0D22FCB}"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898B02-698B-4A8F-8A15-5A1876A3FA61}" type="datetimeFigureOut">
              <a:rPr lang="en-GB" smtClean="0"/>
              <a:t>24/07/2014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6898B02-698B-4A8F-8A15-5A1876A3FA61}" type="datetimeFigureOut">
              <a:rPr lang="en-GB" smtClean="0"/>
              <a:t>24/07/2014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6898B02-698B-4A8F-8A15-5A1876A3FA61}" type="datetimeFigureOut">
              <a:rPr lang="en-GB" smtClean="0"/>
              <a:t>24/07/2014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98B02-698B-4A8F-8A15-5A1876A3FA61}" type="datetimeFigureOut">
              <a:rPr lang="en-GB" smtClean="0"/>
              <a:t>24/07/2014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6898B02-698B-4A8F-8A15-5A1876A3FA61}" type="datetimeFigureOut">
              <a:rPr lang="en-GB" smtClean="0"/>
              <a:t>24/07/2014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6898B02-698B-4A8F-8A15-5A1876A3FA61}" type="datetimeFigureOut">
              <a:rPr lang="en-GB" smtClean="0"/>
              <a:t>24/07/2014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1C3B851-99A7-42DC-85EC-E59AD0D22FCB}"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6898B02-698B-4A8F-8A15-5A1876A3FA61}" type="datetimeFigureOut">
              <a:rPr lang="en-GB" smtClean="0"/>
              <a:t>24/07/2014</a:t>
            </a:fld>
            <a:endParaRPr lang="en-GB"/>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1C3B851-99A7-42DC-85EC-E59AD0D22FCB}"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6898B02-698B-4A8F-8A15-5A1876A3FA61}" type="datetimeFigureOut">
              <a:rPr lang="en-GB" smtClean="0">
                <a:solidFill>
                  <a:prstClr val="white">
                    <a:shade val="50000"/>
                  </a:prstClr>
                </a:solidFill>
              </a:rPr>
              <a:pPr/>
              <a:t>24/07/2014</a:t>
            </a:fld>
            <a:endParaRPr lang="en-GB">
              <a:solidFill>
                <a:prstClr val="white">
                  <a:shade val="50000"/>
                </a:prstClr>
              </a:solidFill>
            </a:endParaRP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GB">
              <a:solidFill>
                <a:prstClr val="white">
                  <a:shade val="50000"/>
                </a:prstClr>
              </a:solidFill>
            </a:endParaRP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1C3B851-99A7-42DC-85EC-E59AD0D22FCB}" type="slidenum">
              <a:rPr lang="en-GB" smtClean="0">
                <a:solidFill>
                  <a:prstClr val="white">
                    <a:shade val="50000"/>
                  </a:prstClr>
                </a:solidFill>
              </a:rPr>
              <a:pPr/>
              <a:t>‹#›</a:t>
            </a:fld>
            <a:endParaRPr lang="en-GB">
              <a:solidFill>
                <a:prstClr val="white">
                  <a:shade val="50000"/>
                </a:prstClr>
              </a:solidFill>
            </a:endParaRPr>
          </a:p>
        </p:txBody>
      </p:sp>
    </p:spTree>
    <p:extLst>
      <p:ext uri="{BB962C8B-B14F-4D97-AF65-F5344CB8AC3E}">
        <p14:creationId xmlns:p14="http://schemas.microsoft.com/office/powerpoint/2010/main" val="2781247493"/>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Friendship </a:t>
            </a:r>
            <a:r>
              <a:rPr lang="en-GB" dirty="0" smtClean="0">
                <a:solidFill>
                  <a:schemeClr val="bg1"/>
                </a:solidFill>
              </a:rPr>
              <a:t>and words</a:t>
            </a:r>
            <a:endParaRPr lang="en-GB" dirty="0">
              <a:solidFill>
                <a:schemeClr val="bg1"/>
              </a:solidFill>
            </a:endParaRPr>
          </a:p>
        </p:txBody>
      </p:sp>
      <p:sp>
        <p:nvSpPr>
          <p:cNvPr id="3" name="Content Placeholder 2"/>
          <p:cNvSpPr>
            <a:spLocks noGrp="1"/>
          </p:cNvSpPr>
          <p:nvPr>
            <p:ph idx="1"/>
          </p:nvPr>
        </p:nvSpPr>
        <p:spPr>
          <a:xfrm>
            <a:off x="3568111" y="1005492"/>
            <a:ext cx="5400600" cy="5688632"/>
          </a:xfrm>
        </p:spPr>
        <p:txBody>
          <a:bodyPr>
            <a:normAutofit fontScale="92500"/>
          </a:bodyPr>
          <a:lstStyle/>
          <a:p>
            <a:pPr>
              <a:buClrTx/>
            </a:pPr>
            <a:r>
              <a:rPr lang="en-GB" dirty="0" err="1" smtClean="0">
                <a:solidFill>
                  <a:schemeClr val="accent1">
                    <a:lumMod val="50000"/>
                  </a:schemeClr>
                </a:solidFill>
                <a:latin typeface="+mj-lt"/>
              </a:rPr>
              <a:t>Prov</a:t>
            </a:r>
            <a:r>
              <a:rPr lang="en-GB" dirty="0" smtClean="0">
                <a:solidFill>
                  <a:schemeClr val="accent1">
                    <a:lumMod val="50000"/>
                  </a:schemeClr>
                </a:solidFill>
                <a:latin typeface="+mj-lt"/>
              </a:rPr>
              <a:t> 27v6 “Faithful</a:t>
            </a:r>
            <a:r>
              <a:rPr lang="en-GB" dirty="0">
                <a:solidFill>
                  <a:schemeClr val="accent1">
                    <a:lumMod val="50000"/>
                  </a:schemeClr>
                </a:solidFill>
                <a:latin typeface="+mj-lt"/>
              </a:rPr>
              <a:t> are the wounds of a friend</a:t>
            </a:r>
            <a:r>
              <a:rPr lang="en-GB" dirty="0" smtClean="0">
                <a:solidFill>
                  <a:schemeClr val="accent1">
                    <a:lumMod val="50000"/>
                  </a:schemeClr>
                </a:solidFill>
                <a:latin typeface="+mj-lt"/>
              </a:rPr>
              <a:t>”</a:t>
            </a:r>
          </a:p>
          <a:p>
            <a:pPr>
              <a:buClrTx/>
            </a:pPr>
            <a:r>
              <a:rPr lang="en-GB" dirty="0" err="1" smtClean="0">
                <a:solidFill>
                  <a:schemeClr val="accent1">
                    <a:lumMod val="50000"/>
                  </a:schemeClr>
                </a:solidFill>
                <a:latin typeface="+mj-lt"/>
              </a:rPr>
              <a:t>Prov</a:t>
            </a:r>
            <a:r>
              <a:rPr lang="en-GB" dirty="0" smtClean="0">
                <a:solidFill>
                  <a:schemeClr val="accent1">
                    <a:lumMod val="50000"/>
                  </a:schemeClr>
                </a:solidFill>
                <a:latin typeface="+mj-lt"/>
              </a:rPr>
              <a:t> </a:t>
            </a:r>
            <a:r>
              <a:rPr lang="en-GB" dirty="0">
                <a:solidFill>
                  <a:schemeClr val="accent1">
                    <a:lumMod val="50000"/>
                  </a:schemeClr>
                </a:solidFill>
                <a:latin typeface="+mj-lt"/>
              </a:rPr>
              <a:t>27v9 “Perfume and incense bring joy to the heart, and the pleasantness of a friend springs from their heartfelt advice.” </a:t>
            </a:r>
            <a:endParaRPr lang="en-GB" dirty="0" smtClean="0">
              <a:solidFill>
                <a:schemeClr val="accent1">
                  <a:lumMod val="50000"/>
                </a:schemeClr>
              </a:solidFill>
              <a:latin typeface="+mj-lt"/>
            </a:endParaRPr>
          </a:p>
          <a:p>
            <a:pPr>
              <a:buClrTx/>
            </a:pPr>
            <a:r>
              <a:rPr lang="en-GB" dirty="0" err="1" smtClean="0">
                <a:solidFill>
                  <a:schemeClr val="accent1">
                    <a:lumMod val="50000"/>
                  </a:schemeClr>
                </a:solidFill>
                <a:latin typeface="+mj-lt"/>
              </a:rPr>
              <a:t>Prov</a:t>
            </a:r>
            <a:r>
              <a:rPr lang="en-GB" dirty="0" smtClean="0">
                <a:solidFill>
                  <a:schemeClr val="accent1">
                    <a:lumMod val="50000"/>
                  </a:schemeClr>
                </a:solidFill>
                <a:latin typeface="+mj-lt"/>
              </a:rPr>
              <a:t> 29v5 “To </a:t>
            </a:r>
            <a:r>
              <a:rPr lang="en-GB" dirty="0">
                <a:solidFill>
                  <a:schemeClr val="accent1">
                    <a:lumMod val="50000"/>
                  </a:schemeClr>
                </a:solidFill>
                <a:latin typeface="+mj-lt"/>
              </a:rPr>
              <a:t>flatter friends is to lay a trap for their feet</a:t>
            </a:r>
            <a:r>
              <a:rPr lang="en-GB" dirty="0" smtClean="0">
                <a:solidFill>
                  <a:schemeClr val="accent1">
                    <a:lumMod val="50000"/>
                  </a:schemeClr>
                </a:solidFill>
                <a:latin typeface="+mj-lt"/>
              </a:rPr>
              <a:t>.”</a:t>
            </a:r>
          </a:p>
          <a:p>
            <a:pPr>
              <a:buClrTx/>
            </a:pPr>
            <a:endParaRPr lang="en-GB" dirty="0" smtClean="0">
              <a:solidFill>
                <a:schemeClr val="accent1">
                  <a:lumMod val="50000"/>
                </a:schemeClr>
              </a:solidFill>
              <a:latin typeface="+mj-lt"/>
            </a:endParaRPr>
          </a:p>
          <a:p>
            <a:pPr>
              <a:buClrTx/>
            </a:pPr>
            <a:r>
              <a:rPr lang="en-GB" dirty="0" smtClean="0">
                <a:solidFill>
                  <a:schemeClr val="accent1">
                    <a:lumMod val="50000"/>
                  </a:schemeClr>
                </a:solidFill>
                <a:latin typeface="+mj-lt"/>
              </a:rPr>
              <a:t>Receiving </a:t>
            </a:r>
            <a:r>
              <a:rPr lang="en-GB" dirty="0">
                <a:solidFill>
                  <a:schemeClr val="accent1">
                    <a:lumMod val="50000"/>
                  </a:schemeClr>
                </a:solidFill>
                <a:latin typeface="+mj-lt"/>
              </a:rPr>
              <a:t>words – </a:t>
            </a:r>
            <a:r>
              <a:rPr lang="en-GB" dirty="0" smtClean="0">
                <a:solidFill>
                  <a:schemeClr val="accent1">
                    <a:lumMod val="50000"/>
                  </a:schemeClr>
                </a:solidFill>
                <a:latin typeface="+mj-lt"/>
              </a:rPr>
              <a:t>3 </a:t>
            </a:r>
            <a:r>
              <a:rPr lang="en-GB" dirty="0">
                <a:solidFill>
                  <a:schemeClr val="accent1">
                    <a:lumMod val="50000"/>
                  </a:schemeClr>
                </a:solidFill>
                <a:latin typeface="+mj-lt"/>
              </a:rPr>
              <a:t>E’s Expect, Examine and Endure </a:t>
            </a:r>
          </a:p>
          <a:p>
            <a:endParaRPr lang="en-GB" sz="3400" dirty="0" smtClean="0">
              <a:latin typeface="+mj-lt"/>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052736"/>
            <a:ext cx="3384376" cy="5480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9301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Power of words – Blurting</a:t>
            </a:r>
            <a:endParaRPr lang="en-GB" dirty="0">
              <a:solidFill>
                <a:schemeClr val="bg1"/>
              </a:solidFill>
            </a:endParaRPr>
          </a:p>
        </p:txBody>
      </p:sp>
      <p:sp>
        <p:nvSpPr>
          <p:cNvPr id="3" name="Content Placeholder 2"/>
          <p:cNvSpPr>
            <a:spLocks noGrp="1"/>
          </p:cNvSpPr>
          <p:nvPr>
            <p:ph idx="1"/>
          </p:nvPr>
        </p:nvSpPr>
        <p:spPr>
          <a:xfrm>
            <a:off x="0" y="980728"/>
            <a:ext cx="8964488" cy="5688632"/>
          </a:xfrm>
        </p:spPr>
        <p:txBody>
          <a:bodyPr>
            <a:normAutofit lnSpcReduction="10000"/>
          </a:bodyPr>
          <a:lstStyle/>
          <a:p>
            <a:pPr>
              <a:buClrTx/>
            </a:pPr>
            <a:r>
              <a:rPr lang="en-GB" dirty="0" smtClean="0">
                <a:solidFill>
                  <a:schemeClr val="accent1">
                    <a:lumMod val="50000"/>
                  </a:schemeClr>
                </a:solidFill>
                <a:latin typeface="+mj-lt"/>
              </a:rPr>
              <a:t>“</a:t>
            </a:r>
            <a:r>
              <a:rPr lang="en-GB" sz="3200" dirty="0">
                <a:solidFill>
                  <a:schemeClr val="accent1">
                    <a:lumMod val="50000"/>
                  </a:schemeClr>
                </a:solidFill>
                <a:latin typeface="+mj-lt"/>
              </a:rPr>
              <a:t>The words of the </a:t>
            </a:r>
            <a:r>
              <a:rPr lang="en-GB" sz="3200" b="1" dirty="0">
                <a:solidFill>
                  <a:schemeClr val="accent1">
                    <a:lumMod val="50000"/>
                  </a:schemeClr>
                </a:solidFill>
                <a:latin typeface="+mj-lt"/>
              </a:rPr>
              <a:t>reckless</a:t>
            </a:r>
            <a:r>
              <a:rPr lang="en-GB" sz="3200" dirty="0">
                <a:solidFill>
                  <a:schemeClr val="accent1">
                    <a:lumMod val="50000"/>
                  </a:schemeClr>
                </a:solidFill>
                <a:latin typeface="+mj-lt"/>
              </a:rPr>
              <a:t> pierce like </a:t>
            </a:r>
            <a:r>
              <a:rPr lang="en-GB" sz="3200" dirty="0" smtClean="0">
                <a:solidFill>
                  <a:schemeClr val="accent1">
                    <a:lumMod val="50000"/>
                  </a:schemeClr>
                </a:solidFill>
                <a:latin typeface="+mj-lt"/>
              </a:rPr>
              <a:t>swords</a:t>
            </a:r>
            <a:r>
              <a:rPr lang="en-GB" sz="3200" dirty="0">
                <a:solidFill>
                  <a:schemeClr val="accent1">
                    <a:lumMod val="50000"/>
                  </a:schemeClr>
                </a:solidFill>
                <a:latin typeface="+mj-lt"/>
              </a:rPr>
              <a:t>” </a:t>
            </a:r>
            <a:r>
              <a:rPr lang="en-GB" sz="3200" dirty="0" smtClean="0">
                <a:solidFill>
                  <a:schemeClr val="accent1">
                    <a:lumMod val="50000"/>
                  </a:schemeClr>
                </a:solidFill>
                <a:latin typeface="+mj-lt"/>
              </a:rPr>
              <a:t>12v18a</a:t>
            </a:r>
          </a:p>
          <a:p>
            <a:pPr>
              <a:buClrTx/>
            </a:pPr>
            <a:r>
              <a:rPr lang="en-GB" sz="3200" dirty="0" smtClean="0">
                <a:solidFill>
                  <a:schemeClr val="accent1">
                    <a:lumMod val="50000"/>
                  </a:schemeClr>
                </a:solidFill>
                <a:latin typeface="+mj-lt"/>
              </a:rPr>
              <a:t>Reckless </a:t>
            </a:r>
            <a:r>
              <a:rPr lang="en-GB" sz="3200" dirty="0">
                <a:solidFill>
                  <a:schemeClr val="accent1">
                    <a:lumMod val="50000"/>
                  </a:schemeClr>
                </a:solidFill>
                <a:latin typeface="+mj-lt"/>
              </a:rPr>
              <a:t>- blurts out</a:t>
            </a:r>
          </a:p>
          <a:p>
            <a:pPr>
              <a:buClrTx/>
            </a:pPr>
            <a:r>
              <a:rPr lang="en-GB" sz="3200" dirty="0" smtClean="0">
                <a:solidFill>
                  <a:schemeClr val="accent1">
                    <a:lumMod val="50000"/>
                  </a:schemeClr>
                </a:solidFill>
                <a:latin typeface="+mj-lt"/>
              </a:rPr>
              <a:t>Bible </a:t>
            </a:r>
            <a:r>
              <a:rPr lang="en-GB" sz="3200" dirty="0">
                <a:solidFill>
                  <a:schemeClr val="accent1">
                    <a:lumMod val="50000"/>
                  </a:schemeClr>
                </a:solidFill>
                <a:latin typeface="+mj-lt"/>
              </a:rPr>
              <a:t>is its own commentary – </a:t>
            </a:r>
          </a:p>
          <a:p>
            <a:pPr lvl="1">
              <a:buClrTx/>
            </a:pPr>
            <a:r>
              <a:rPr lang="en-GB" sz="2800" dirty="0" smtClean="0">
                <a:solidFill>
                  <a:schemeClr val="accent1">
                    <a:lumMod val="50000"/>
                  </a:schemeClr>
                </a:solidFill>
                <a:latin typeface="+mj-lt"/>
              </a:rPr>
              <a:t>12v16 “A fool shows his annoyance at once, but a prudent man overlooks an insult”</a:t>
            </a:r>
          </a:p>
          <a:p>
            <a:pPr lvl="1">
              <a:buClrTx/>
            </a:pPr>
            <a:r>
              <a:rPr lang="en-GB" sz="2800" b="1" dirty="0" smtClean="0">
                <a:solidFill>
                  <a:schemeClr val="accent1">
                    <a:lumMod val="50000"/>
                  </a:schemeClr>
                </a:solidFill>
                <a:latin typeface="+mj-lt"/>
              </a:rPr>
              <a:t>Speaking with our ears closed </a:t>
            </a:r>
            <a:r>
              <a:rPr lang="en-GB" sz="2800" dirty="0" smtClean="0">
                <a:solidFill>
                  <a:schemeClr val="accent1">
                    <a:lumMod val="50000"/>
                  </a:schemeClr>
                </a:solidFill>
                <a:latin typeface="+mj-lt"/>
              </a:rPr>
              <a:t>(JV)</a:t>
            </a:r>
            <a:endParaRPr lang="en-GB" sz="2800" dirty="0">
              <a:solidFill>
                <a:schemeClr val="accent1">
                  <a:lumMod val="50000"/>
                </a:schemeClr>
              </a:solidFill>
              <a:latin typeface="+mj-lt"/>
            </a:endParaRPr>
          </a:p>
          <a:p>
            <a:pPr lvl="1">
              <a:buClrTx/>
            </a:pPr>
            <a:r>
              <a:rPr lang="en-GB" sz="2800" dirty="0">
                <a:solidFill>
                  <a:schemeClr val="accent1">
                    <a:lumMod val="50000"/>
                  </a:schemeClr>
                </a:solidFill>
                <a:latin typeface="+mj-lt"/>
              </a:rPr>
              <a:t>18v2 “A fool finds no pleasure in </a:t>
            </a:r>
            <a:r>
              <a:rPr lang="en-GB" sz="2800" dirty="0" smtClean="0">
                <a:solidFill>
                  <a:schemeClr val="accent1">
                    <a:lumMod val="50000"/>
                  </a:schemeClr>
                </a:solidFill>
                <a:latin typeface="+mj-lt"/>
              </a:rPr>
              <a:t>understanding </a:t>
            </a:r>
            <a:r>
              <a:rPr lang="en-GB" sz="2800" dirty="0">
                <a:solidFill>
                  <a:schemeClr val="accent1">
                    <a:lumMod val="50000"/>
                  </a:schemeClr>
                </a:solidFill>
                <a:latin typeface="+mj-lt"/>
              </a:rPr>
              <a:t>but delights in airing his own </a:t>
            </a:r>
            <a:r>
              <a:rPr lang="en-GB" sz="2800" dirty="0" smtClean="0">
                <a:solidFill>
                  <a:schemeClr val="accent1">
                    <a:lumMod val="50000"/>
                  </a:schemeClr>
                </a:solidFill>
                <a:latin typeface="+mj-lt"/>
              </a:rPr>
              <a:t>opinions.”</a:t>
            </a:r>
            <a:endParaRPr lang="en-GB" sz="2800" dirty="0">
              <a:solidFill>
                <a:schemeClr val="accent1">
                  <a:lumMod val="50000"/>
                </a:schemeClr>
              </a:solidFill>
              <a:latin typeface="+mj-lt"/>
            </a:endParaRPr>
          </a:p>
          <a:p>
            <a:pPr lvl="1">
              <a:buClrTx/>
            </a:pPr>
            <a:r>
              <a:rPr lang="en-GB" sz="2800" dirty="0">
                <a:solidFill>
                  <a:schemeClr val="accent1">
                    <a:lumMod val="50000"/>
                  </a:schemeClr>
                </a:solidFill>
                <a:latin typeface="+mj-lt"/>
              </a:rPr>
              <a:t>18v13 “He who answers before listening – that is his folly and his shame</a:t>
            </a:r>
            <a:r>
              <a:rPr lang="en-GB" sz="2800" dirty="0" smtClean="0">
                <a:solidFill>
                  <a:schemeClr val="accent1">
                    <a:lumMod val="50000"/>
                  </a:schemeClr>
                </a:solidFill>
                <a:latin typeface="+mj-lt"/>
              </a:rPr>
              <a:t>.”</a:t>
            </a:r>
          </a:p>
          <a:p>
            <a:pPr marL="585216" lvl="1" indent="0">
              <a:buClrTx/>
              <a:buNone/>
            </a:pPr>
            <a:endParaRPr lang="en-GB" sz="2800" dirty="0" smtClean="0">
              <a:solidFill>
                <a:schemeClr val="accent1">
                  <a:lumMod val="50000"/>
                </a:schemeClr>
              </a:solidFill>
              <a:latin typeface="+mj-lt"/>
            </a:endParaRPr>
          </a:p>
          <a:p>
            <a:pPr lvl="2">
              <a:buClrTx/>
            </a:pPr>
            <a:endParaRPr lang="en-GB" sz="2600" dirty="0">
              <a:solidFill>
                <a:schemeClr val="accent1">
                  <a:lumMod val="50000"/>
                </a:schemeClr>
              </a:solidFill>
              <a:latin typeface="+mj-lt"/>
            </a:endParaRPr>
          </a:p>
          <a:p>
            <a:pPr lvl="1"/>
            <a:endParaRPr lang="en-GB" dirty="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3001948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Power of words - Blurting</a:t>
            </a:r>
            <a:endParaRPr lang="en-GB" dirty="0">
              <a:solidFill>
                <a:schemeClr val="bg1"/>
              </a:solidFill>
            </a:endParaRPr>
          </a:p>
        </p:txBody>
      </p:sp>
      <p:sp>
        <p:nvSpPr>
          <p:cNvPr id="3" name="Content Placeholder 2"/>
          <p:cNvSpPr>
            <a:spLocks noGrp="1"/>
          </p:cNvSpPr>
          <p:nvPr>
            <p:ph idx="1"/>
          </p:nvPr>
        </p:nvSpPr>
        <p:spPr>
          <a:xfrm>
            <a:off x="251520" y="1052736"/>
            <a:ext cx="8424936" cy="5688632"/>
          </a:xfrm>
        </p:spPr>
        <p:txBody>
          <a:bodyPr>
            <a:normAutofit/>
          </a:bodyPr>
          <a:lstStyle/>
          <a:p>
            <a:pPr>
              <a:buClrTx/>
            </a:pPr>
            <a:r>
              <a:rPr lang="en-GB" dirty="0" smtClean="0">
                <a:solidFill>
                  <a:schemeClr val="accent1">
                    <a:lumMod val="50000"/>
                  </a:schemeClr>
                </a:solidFill>
                <a:latin typeface="+mj-lt"/>
              </a:rPr>
              <a:t>Bible is its own commentary – </a:t>
            </a:r>
          </a:p>
          <a:p>
            <a:pPr>
              <a:buClrTx/>
            </a:pPr>
            <a:r>
              <a:rPr lang="en-GB" sz="2800" dirty="0" smtClean="0">
                <a:solidFill>
                  <a:schemeClr val="accent1">
                    <a:lumMod val="50000"/>
                  </a:schemeClr>
                </a:solidFill>
                <a:latin typeface="+mj-lt"/>
              </a:rPr>
              <a:t>Reckless – Moses and blurting out</a:t>
            </a:r>
          </a:p>
          <a:p>
            <a:pPr lvl="1">
              <a:buClrTx/>
            </a:pPr>
            <a:r>
              <a:rPr lang="en-GB" sz="2800" dirty="0" smtClean="0">
                <a:solidFill>
                  <a:schemeClr val="accent1">
                    <a:lumMod val="50000"/>
                  </a:schemeClr>
                </a:solidFill>
                <a:latin typeface="+mj-lt"/>
              </a:rPr>
              <a:t>Psalm 106v32-33 “By </a:t>
            </a:r>
            <a:r>
              <a:rPr lang="en-GB" sz="2800" dirty="0">
                <a:solidFill>
                  <a:schemeClr val="accent1">
                    <a:lumMod val="50000"/>
                  </a:schemeClr>
                </a:solidFill>
                <a:latin typeface="+mj-lt"/>
              </a:rPr>
              <a:t>the waters of </a:t>
            </a:r>
            <a:r>
              <a:rPr lang="en-GB" sz="2800" dirty="0" err="1">
                <a:solidFill>
                  <a:schemeClr val="accent1">
                    <a:lumMod val="50000"/>
                  </a:schemeClr>
                </a:solidFill>
                <a:latin typeface="+mj-lt"/>
              </a:rPr>
              <a:t>Meribah</a:t>
            </a:r>
            <a:r>
              <a:rPr lang="en-GB" sz="2800" dirty="0">
                <a:solidFill>
                  <a:schemeClr val="accent1">
                    <a:lumMod val="50000"/>
                  </a:schemeClr>
                </a:solidFill>
                <a:latin typeface="+mj-lt"/>
              </a:rPr>
              <a:t> they angered the </a:t>
            </a:r>
            <a:r>
              <a:rPr lang="en-GB" sz="2800" dirty="0" smtClean="0">
                <a:solidFill>
                  <a:schemeClr val="accent1">
                    <a:lumMod val="50000"/>
                  </a:schemeClr>
                </a:solidFill>
                <a:latin typeface="+mj-lt"/>
              </a:rPr>
              <a:t>Lord, and </a:t>
            </a:r>
            <a:r>
              <a:rPr lang="en-GB" sz="2800" dirty="0">
                <a:solidFill>
                  <a:schemeClr val="accent1">
                    <a:lumMod val="50000"/>
                  </a:schemeClr>
                </a:solidFill>
                <a:latin typeface="+mj-lt"/>
              </a:rPr>
              <a:t>trouble came to Moses because of </a:t>
            </a:r>
            <a:r>
              <a:rPr lang="en-GB" sz="2800" dirty="0" smtClean="0">
                <a:solidFill>
                  <a:schemeClr val="accent1">
                    <a:lumMod val="50000"/>
                  </a:schemeClr>
                </a:solidFill>
                <a:latin typeface="+mj-lt"/>
              </a:rPr>
              <a:t>them; </a:t>
            </a:r>
            <a:r>
              <a:rPr lang="en-GB" sz="2800" dirty="0">
                <a:solidFill>
                  <a:schemeClr val="accent1">
                    <a:lumMod val="50000"/>
                  </a:schemeClr>
                </a:solidFill>
                <a:latin typeface="+mj-lt"/>
              </a:rPr>
              <a:t>for they rebelled against the Spirit of </a:t>
            </a:r>
            <a:r>
              <a:rPr lang="en-GB" sz="2800" dirty="0" smtClean="0">
                <a:solidFill>
                  <a:schemeClr val="accent1">
                    <a:lumMod val="50000"/>
                  </a:schemeClr>
                </a:solidFill>
                <a:latin typeface="+mj-lt"/>
              </a:rPr>
              <a:t>God, and </a:t>
            </a:r>
            <a:r>
              <a:rPr lang="en-GB" sz="2800" b="1" dirty="0">
                <a:solidFill>
                  <a:schemeClr val="accent1">
                    <a:lumMod val="50000"/>
                  </a:schemeClr>
                </a:solidFill>
                <a:latin typeface="+mj-lt"/>
              </a:rPr>
              <a:t>rash words came from Moses’ lips</a:t>
            </a:r>
            <a:r>
              <a:rPr lang="en-GB" sz="2800" dirty="0" smtClean="0">
                <a:solidFill>
                  <a:schemeClr val="accent1">
                    <a:lumMod val="50000"/>
                  </a:schemeClr>
                </a:solidFill>
                <a:latin typeface="+mj-lt"/>
              </a:rPr>
              <a:t>.”</a:t>
            </a:r>
          </a:p>
          <a:p>
            <a:pPr lvl="2">
              <a:buClrTx/>
            </a:pPr>
            <a:r>
              <a:rPr lang="en-GB" sz="2600" dirty="0" smtClean="0">
                <a:solidFill>
                  <a:schemeClr val="accent1">
                    <a:lumMod val="50000"/>
                  </a:schemeClr>
                </a:solidFill>
                <a:latin typeface="+mj-lt"/>
              </a:rPr>
              <a:t>One million moaners but Moses misrepresented God’s grace</a:t>
            </a:r>
          </a:p>
          <a:p>
            <a:pPr lvl="2">
              <a:buClrTx/>
            </a:pPr>
            <a:r>
              <a:rPr lang="en-GB" sz="2600" dirty="0" smtClean="0">
                <a:solidFill>
                  <a:schemeClr val="accent1">
                    <a:lumMod val="50000"/>
                  </a:schemeClr>
                </a:solidFill>
                <a:latin typeface="+mj-lt"/>
              </a:rPr>
              <a:t>Water from the rock in Numbers 20</a:t>
            </a:r>
          </a:p>
          <a:p>
            <a:pPr lvl="2">
              <a:buClrTx/>
            </a:pPr>
            <a:endParaRPr lang="en-GB" sz="2600" dirty="0">
              <a:solidFill>
                <a:schemeClr val="accent1">
                  <a:lumMod val="50000"/>
                </a:schemeClr>
              </a:solidFill>
              <a:latin typeface="+mj-lt"/>
            </a:endParaRPr>
          </a:p>
          <a:p>
            <a:pPr lvl="1"/>
            <a:endParaRPr lang="en-GB" dirty="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5327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Power of words - Blurting</a:t>
            </a:r>
            <a:endParaRPr lang="en-GB" dirty="0">
              <a:solidFill>
                <a:schemeClr val="bg1"/>
              </a:solidFill>
            </a:endParaRPr>
          </a:p>
        </p:txBody>
      </p:sp>
      <p:sp>
        <p:nvSpPr>
          <p:cNvPr id="3" name="Content Placeholder 2"/>
          <p:cNvSpPr>
            <a:spLocks noGrp="1"/>
          </p:cNvSpPr>
          <p:nvPr>
            <p:ph idx="1"/>
          </p:nvPr>
        </p:nvSpPr>
        <p:spPr>
          <a:xfrm>
            <a:off x="395536" y="836712"/>
            <a:ext cx="8573175" cy="5832648"/>
          </a:xfrm>
        </p:spPr>
        <p:txBody>
          <a:bodyPr>
            <a:normAutofit lnSpcReduction="10000"/>
          </a:bodyPr>
          <a:lstStyle/>
          <a:p>
            <a:pPr>
              <a:buClrTx/>
            </a:pPr>
            <a:r>
              <a:rPr lang="en-GB" sz="3200" dirty="0" smtClean="0">
                <a:solidFill>
                  <a:schemeClr val="accent1">
                    <a:lumMod val="50000"/>
                  </a:schemeClr>
                </a:solidFill>
                <a:latin typeface="+mj-lt"/>
              </a:rPr>
              <a:t>Blurting out  - Moses in Numbers 20</a:t>
            </a:r>
          </a:p>
          <a:p>
            <a:pPr>
              <a:buClrTx/>
            </a:pPr>
            <a:r>
              <a:rPr lang="en-GB" sz="2400" b="1" dirty="0" smtClean="0">
                <a:solidFill>
                  <a:schemeClr val="accent1">
                    <a:lumMod val="50000"/>
                  </a:schemeClr>
                </a:solidFill>
                <a:latin typeface="+mj-lt"/>
              </a:rPr>
              <a:t>Instruction v7-8 </a:t>
            </a:r>
            <a:r>
              <a:rPr lang="en-GB" sz="2400" dirty="0" smtClean="0">
                <a:solidFill>
                  <a:schemeClr val="accent1">
                    <a:lumMod val="50000"/>
                  </a:schemeClr>
                </a:solidFill>
                <a:latin typeface="+mj-lt"/>
              </a:rPr>
              <a:t>“The Lord said to Moses, ‘Take the staff, and you and your brother Aaron gather the assembly together. Speak to that rock before their eyes and it will pour out its water. You will bring water out of the rock for the community so that they and their livestock can drink.</a:t>
            </a:r>
          </a:p>
          <a:p>
            <a:pPr>
              <a:buClrTx/>
            </a:pPr>
            <a:r>
              <a:rPr lang="en-GB" sz="2400" b="1" dirty="0" smtClean="0">
                <a:solidFill>
                  <a:schemeClr val="accent1">
                    <a:lumMod val="50000"/>
                  </a:schemeClr>
                </a:solidFill>
                <a:latin typeface="+mj-lt"/>
              </a:rPr>
              <a:t>Action v10-11 </a:t>
            </a:r>
            <a:r>
              <a:rPr lang="en-GB" sz="2400" dirty="0" smtClean="0">
                <a:solidFill>
                  <a:schemeClr val="accent1">
                    <a:lumMod val="50000"/>
                  </a:schemeClr>
                </a:solidFill>
                <a:latin typeface="+mj-lt"/>
              </a:rPr>
              <a:t>“He and Aaron gathered the assembly together in front of the rock and Moses said to them, ‘Listen, you rebels, must we bring you water out of this rock?’ Then Moses raised his arm and struck the rock twice with his staff. Water gushed out, and the community and their livestock drank.”</a:t>
            </a:r>
          </a:p>
          <a:p>
            <a:pPr>
              <a:buClrTx/>
            </a:pPr>
            <a:r>
              <a:rPr lang="en-GB" sz="2400" b="1" dirty="0" smtClean="0">
                <a:solidFill>
                  <a:schemeClr val="accent1">
                    <a:lumMod val="50000"/>
                  </a:schemeClr>
                </a:solidFill>
                <a:latin typeface="+mj-lt"/>
              </a:rPr>
              <a:t>Outcome v12 </a:t>
            </a:r>
            <a:r>
              <a:rPr lang="en-GB" sz="2400" dirty="0" smtClean="0">
                <a:solidFill>
                  <a:schemeClr val="accent1">
                    <a:lumMod val="50000"/>
                  </a:schemeClr>
                </a:solidFill>
                <a:latin typeface="+mj-lt"/>
              </a:rPr>
              <a:t>“because you did not trust </a:t>
            </a:r>
            <a:r>
              <a:rPr lang="en-GB" sz="2400" dirty="0" err="1" smtClean="0">
                <a:solidFill>
                  <a:schemeClr val="accent1">
                    <a:lumMod val="50000"/>
                  </a:schemeClr>
                </a:solidFill>
                <a:latin typeface="+mj-lt"/>
              </a:rPr>
              <a:t>me..you</a:t>
            </a:r>
            <a:r>
              <a:rPr lang="en-GB" sz="2400" dirty="0" smtClean="0">
                <a:solidFill>
                  <a:schemeClr val="accent1">
                    <a:lumMod val="50000"/>
                  </a:schemeClr>
                </a:solidFill>
                <a:latin typeface="+mj-lt"/>
              </a:rPr>
              <a:t> will not bring this community into the land I give them” </a:t>
            </a:r>
            <a:endParaRPr lang="en-GB" sz="2600" dirty="0" smtClean="0">
              <a:solidFill>
                <a:schemeClr val="accent1">
                  <a:lumMod val="50000"/>
                </a:schemeClr>
              </a:solidFill>
              <a:latin typeface="+mj-lt"/>
            </a:endParaRPr>
          </a:p>
          <a:p>
            <a:pPr lvl="1"/>
            <a:endParaRPr lang="en-GB" dirty="0" smtClean="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301121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4" name="Content Placeholder 2"/>
          <p:cNvSpPr txBox="1">
            <a:spLocks/>
          </p:cNvSpPr>
          <p:nvPr/>
        </p:nvSpPr>
        <p:spPr>
          <a:xfrm>
            <a:off x="223758" y="813939"/>
            <a:ext cx="8759405" cy="5688632"/>
          </a:xfrm>
          <a:prstGeom prst="rect">
            <a:avLst/>
          </a:prstGeom>
          <a:ln>
            <a:noFill/>
          </a:ln>
        </p:spPr>
        <p:txBody>
          <a:bodyPr vert="horz">
            <a:normAutofit fontScale="92500"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Tx/>
            </a:pPr>
            <a:r>
              <a:rPr lang="en-GB" sz="3000" dirty="0" smtClean="0">
                <a:solidFill>
                  <a:schemeClr val="accent1">
                    <a:lumMod val="50000"/>
                  </a:schemeClr>
                </a:solidFill>
                <a:latin typeface="+mj-lt"/>
              </a:rPr>
              <a:t>Listen first</a:t>
            </a:r>
          </a:p>
          <a:p>
            <a:pPr lvl="1">
              <a:buClrTx/>
            </a:pPr>
            <a:r>
              <a:rPr lang="en-GB" sz="2600" dirty="0" smtClean="0">
                <a:solidFill>
                  <a:schemeClr val="accent1">
                    <a:lumMod val="50000"/>
                  </a:schemeClr>
                </a:solidFill>
                <a:latin typeface="+mj-lt"/>
              </a:rPr>
              <a:t>James 1v19 “You should be quick to listen and slow to speak”</a:t>
            </a:r>
          </a:p>
          <a:p>
            <a:pPr lvl="1">
              <a:buClrTx/>
            </a:pPr>
            <a:r>
              <a:rPr lang="en-GB" sz="2600" dirty="0" smtClean="0">
                <a:solidFill>
                  <a:schemeClr val="accent1">
                    <a:lumMod val="50000"/>
                  </a:schemeClr>
                </a:solidFill>
                <a:latin typeface="+mj-lt"/>
              </a:rPr>
              <a:t>To both sides - 18v17 “The </a:t>
            </a:r>
            <a:r>
              <a:rPr lang="en-GB" sz="2600" dirty="0">
                <a:solidFill>
                  <a:schemeClr val="accent1">
                    <a:lumMod val="50000"/>
                  </a:schemeClr>
                </a:solidFill>
                <a:latin typeface="+mj-lt"/>
              </a:rPr>
              <a:t>first one to plead his cause seems </a:t>
            </a:r>
            <a:r>
              <a:rPr lang="en-GB" sz="2600" dirty="0" smtClean="0">
                <a:solidFill>
                  <a:schemeClr val="accent1">
                    <a:lumMod val="50000"/>
                  </a:schemeClr>
                </a:solidFill>
                <a:latin typeface="+mj-lt"/>
              </a:rPr>
              <a:t>right, until </a:t>
            </a:r>
            <a:r>
              <a:rPr lang="en-GB" sz="2600" dirty="0">
                <a:solidFill>
                  <a:schemeClr val="accent1">
                    <a:lumMod val="50000"/>
                  </a:schemeClr>
                </a:solidFill>
                <a:latin typeface="+mj-lt"/>
              </a:rPr>
              <a:t>his </a:t>
            </a:r>
            <a:r>
              <a:rPr lang="en-GB" sz="2600" dirty="0" smtClean="0">
                <a:solidFill>
                  <a:schemeClr val="accent1">
                    <a:lumMod val="50000"/>
                  </a:schemeClr>
                </a:solidFill>
                <a:latin typeface="+mj-lt"/>
              </a:rPr>
              <a:t>neighbour </a:t>
            </a:r>
            <a:r>
              <a:rPr lang="en-GB" sz="2600" dirty="0">
                <a:solidFill>
                  <a:schemeClr val="accent1">
                    <a:lumMod val="50000"/>
                  </a:schemeClr>
                </a:solidFill>
                <a:latin typeface="+mj-lt"/>
              </a:rPr>
              <a:t>comes and examines him</a:t>
            </a:r>
            <a:r>
              <a:rPr lang="en-GB" sz="2600" dirty="0" smtClean="0">
                <a:solidFill>
                  <a:schemeClr val="accent1">
                    <a:lumMod val="50000"/>
                  </a:schemeClr>
                </a:solidFill>
                <a:latin typeface="+mj-lt"/>
              </a:rPr>
              <a:t>.”</a:t>
            </a:r>
          </a:p>
          <a:p>
            <a:pPr>
              <a:buClrTx/>
            </a:pPr>
            <a:r>
              <a:rPr lang="en-GB" sz="3000" dirty="0" smtClean="0">
                <a:solidFill>
                  <a:schemeClr val="accent1">
                    <a:lumMod val="50000"/>
                  </a:schemeClr>
                </a:solidFill>
                <a:latin typeface="+mj-lt"/>
              </a:rPr>
              <a:t>Be slow to speak </a:t>
            </a:r>
          </a:p>
          <a:p>
            <a:pPr lvl="1">
              <a:buClrTx/>
            </a:pPr>
            <a:r>
              <a:rPr lang="en-GB" sz="2600" dirty="0" smtClean="0">
                <a:solidFill>
                  <a:schemeClr val="accent1">
                    <a:lumMod val="50000"/>
                  </a:schemeClr>
                </a:solidFill>
                <a:latin typeface="+mj-lt"/>
              </a:rPr>
              <a:t>17v27a “The </a:t>
            </a:r>
            <a:r>
              <a:rPr lang="en-GB" sz="2600" dirty="0">
                <a:solidFill>
                  <a:schemeClr val="accent1">
                    <a:lumMod val="50000"/>
                  </a:schemeClr>
                </a:solidFill>
                <a:latin typeface="+mj-lt"/>
              </a:rPr>
              <a:t>one who has knowledge uses words with </a:t>
            </a:r>
            <a:r>
              <a:rPr lang="en-GB" sz="2600" dirty="0" smtClean="0">
                <a:solidFill>
                  <a:schemeClr val="accent1">
                    <a:lumMod val="50000"/>
                  </a:schemeClr>
                </a:solidFill>
                <a:latin typeface="+mj-lt"/>
              </a:rPr>
              <a:t>restraint” </a:t>
            </a:r>
          </a:p>
          <a:p>
            <a:pPr lvl="1">
              <a:buClrTx/>
            </a:pPr>
            <a:r>
              <a:rPr lang="en-GB" sz="2600" dirty="0" smtClean="0">
                <a:solidFill>
                  <a:schemeClr val="accent1">
                    <a:lumMod val="50000"/>
                  </a:schemeClr>
                </a:solidFill>
                <a:latin typeface="+mj-lt"/>
              </a:rPr>
              <a:t>17v28 “and even a fool appears wise if he keeps silent”</a:t>
            </a:r>
          </a:p>
          <a:p>
            <a:pPr>
              <a:buClrTx/>
            </a:pPr>
            <a:r>
              <a:rPr lang="en-GB" sz="3000" dirty="0" smtClean="0">
                <a:solidFill>
                  <a:schemeClr val="accent1">
                    <a:lumMod val="50000"/>
                  </a:schemeClr>
                </a:solidFill>
                <a:latin typeface="+mj-lt"/>
              </a:rPr>
              <a:t>Use few words</a:t>
            </a:r>
          </a:p>
          <a:p>
            <a:pPr lvl="1">
              <a:buClrTx/>
            </a:pPr>
            <a:r>
              <a:rPr lang="en-GB" sz="2600" dirty="0" smtClean="0">
                <a:solidFill>
                  <a:schemeClr val="accent1">
                    <a:lumMod val="50000"/>
                  </a:schemeClr>
                </a:solidFill>
                <a:latin typeface="+mj-lt"/>
              </a:rPr>
              <a:t>10v19 “When words are many sin is not absent, but he who holds his tongue is wise.”</a:t>
            </a:r>
          </a:p>
          <a:p>
            <a:endParaRPr lang="en-GB" sz="3400" dirty="0" smtClean="0">
              <a:latin typeface="+mj-lt"/>
            </a:endParaRPr>
          </a:p>
        </p:txBody>
      </p:sp>
      <p:sp>
        <p:nvSpPr>
          <p:cNvPr id="5" name="Title 1"/>
          <p:cNvSpPr txBox="1">
            <a:spLocks/>
          </p:cNvSpPr>
          <p:nvPr/>
        </p:nvSpPr>
        <p:spPr>
          <a:xfrm>
            <a:off x="239216" y="21851"/>
            <a:ext cx="8229600" cy="792088"/>
          </a:xfrm>
          <a:prstGeom prst="rect">
            <a:avLst/>
          </a:prstGeom>
        </p:spPr>
        <p:txBody>
          <a:bodyPr vert="horz" anchor="ctr">
            <a:normAutofit fontScale="97500"/>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en-GB" dirty="0" smtClean="0">
                <a:solidFill>
                  <a:schemeClr val="bg1"/>
                </a:solidFill>
              </a:rPr>
              <a:t>How to avoid Blurting</a:t>
            </a:r>
            <a:endParaRPr lang="en-GB" dirty="0">
              <a:solidFill>
                <a:schemeClr val="bg1"/>
              </a:solidFill>
            </a:endParaRPr>
          </a:p>
        </p:txBody>
      </p:sp>
    </p:spTree>
    <p:extLst>
      <p:ext uri="{BB962C8B-B14F-4D97-AF65-F5344CB8AC3E}">
        <p14:creationId xmlns:p14="http://schemas.microsoft.com/office/powerpoint/2010/main" val="1157668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4" name="Content Placeholder 2"/>
          <p:cNvSpPr txBox="1">
            <a:spLocks/>
          </p:cNvSpPr>
          <p:nvPr/>
        </p:nvSpPr>
        <p:spPr>
          <a:xfrm>
            <a:off x="223758" y="813939"/>
            <a:ext cx="8759405" cy="5688632"/>
          </a:xfrm>
          <a:prstGeom prst="rect">
            <a:avLst/>
          </a:prstGeom>
          <a:ln>
            <a:noFill/>
          </a:ln>
        </p:spPr>
        <p:txBody>
          <a:bodyPr vert="horz">
            <a:normAutofit fontScale="92500"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Tx/>
            </a:pPr>
            <a:r>
              <a:rPr lang="en-GB" sz="3000" dirty="0" smtClean="0">
                <a:solidFill>
                  <a:schemeClr val="accent1">
                    <a:lumMod val="75000"/>
                  </a:schemeClr>
                </a:solidFill>
                <a:latin typeface="+mj-lt"/>
              </a:rPr>
              <a:t>Listen first</a:t>
            </a:r>
          </a:p>
          <a:p>
            <a:pPr lvl="1">
              <a:buClrTx/>
            </a:pPr>
            <a:r>
              <a:rPr lang="en-GB" sz="2600" dirty="0" smtClean="0">
                <a:solidFill>
                  <a:schemeClr val="accent1">
                    <a:lumMod val="75000"/>
                  </a:schemeClr>
                </a:solidFill>
                <a:latin typeface="+mj-lt"/>
              </a:rPr>
              <a:t>James 1v19 “You should be quick to listen and slow to speak”</a:t>
            </a:r>
          </a:p>
          <a:p>
            <a:pPr>
              <a:buClrTx/>
            </a:pPr>
            <a:r>
              <a:rPr lang="en-GB" sz="3000" dirty="0" smtClean="0">
                <a:solidFill>
                  <a:schemeClr val="accent1">
                    <a:lumMod val="75000"/>
                  </a:schemeClr>
                </a:solidFill>
                <a:latin typeface="+mj-lt"/>
              </a:rPr>
              <a:t>Be slow to speak </a:t>
            </a:r>
          </a:p>
          <a:p>
            <a:pPr lvl="1">
              <a:buClrTx/>
            </a:pPr>
            <a:r>
              <a:rPr lang="en-GB" sz="2600" dirty="0" smtClean="0">
                <a:solidFill>
                  <a:schemeClr val="accent1">
                    <a:lumMod val="75000"/>
                  </a:schemeClr>
                </a:solidFill>
                <a:latin typeface="+mj-lt"/>
              </a:rPr>
              <a:t>17v27a “The </a:t>
            </a:r>
            <a:r>
              <a:rPr lang="en-GB" sz="2600" dirty="0">
                <a:solidFill>
                  <a:schemeClr val="accent1">
                    <a:lumMod val="75000"/>
                  </a:schemeClr>
                </a:solidFill>
                <a:latin typeface="+mj-lt"/>
              </a:rPr>
              <a:t>one who has knowledge uses words with </a:t>
            </a:r>
            <a:r>
              <a:rPr lang="en-GB" sz="2600" dirty="0" smtClean="0">
                <a:solidFill>
                  <a:schemeClr val="accent1">
                    <a:lumMod val="75000"/>
                  </a:schemeClr>
                </a:solidFill>
                <a:latin typeface="+mj-lt"/>
              </a:rPr>
              <a:t>restraint” </a:t>
            </a:r>
          </a:p>
          <a:p>
            <a:pPr>
              <a:buClrTx/>
            </a:pPr>
            <a:r>
              <a:rPr lang="en-GB" sz="3000" dirty="0" smtClean="0">
                <a:solidFill>
                  <a:schemeClr val="accent1">
                    <a:lumMod val="75000"/>
                  </a:schemeClr>
                </a:solidFill>
                <a:latin typeface="+mj-lt"/>
              </a:rPr>
              <a:t>Use few words</a:t>
            </a:r>
          </a:p>
          <a:p>
            <a:pPr lvl="1">
              <a:buClrTx/>
            </a:pPr>
            <a:r>
              <a:rPr lang="en-GB" sz="2600" dirty="0" smtClean="0">
                <a:solidFill>
                  <a:schemeClr val="accent1">
                    <a:lumMod val="75000"/>
                  </a:schemeClr>
                </a:solidFill>
                <a:latin typeface="+mj-lt"/>
              </a:rPr>
              <a:t>10v19 “he who holds his tongue is wise.”</a:t>
            </a:r>
          </a:p>
          <a:p>
            <a:pPr>
              <a:buClrTx/>
            </a:pPr>
            <a:r>
              <a:rPr lang="en-GB" sz="3000" dirty="0" smtClean="0">
                <a:solidFill>
                  <a:schemeClr val="accent1">
                    <a:lumMod val="50000"/>
                  </a:schemeClr>
                </a:solidFill>
                <a:latin typeface="+mj-lt"/>
              </a:rPr>
              <a:t>Keep yourself cool </a:t>
            </a:r>
          </a:p>
          <a:p>
            <a:pPr lvl="1">
              <a:buClrTx/>
            </a:pPr>
            <a:r>
              <a:rPr lang="en-GB" sz="2600" dirty="0" smtClean="0">
                <a:solidFill>
                  <a:schemeClr val="accent1">
                    <a:lumMod val="50000"/>
                  </a:schemeClr>
                </a:solidFill>
                <a:latin typeface="+mj-lt"/>
              </a:rPr>
              <a:t>17v27b “whoever </a:t>
            </a:r>
            <a:r>
              <a:rPr lang="en-GB" sz="2600" dirty="0">
                <a:solidFill>
                  <a:schemeClr val="accent1">
                    <a:lumMod val="50000"/>
                  </a:schemeClr>
                </a:solidFill>
                <a:latin typeface="+mj-lt"/>
              </a:rPr>
              <a:t>has understanding is even-tempered</a:t>
            </a:r>
            <a:r>
              <a:rPr lang="en-GB" sz="2600" dirty="0" smtClean="0">
                <a:solidFill>
                  <a:schemeClr val="accent1">
                    <a:lumMod val="50000"/>
                  </a:schemeClr>
                </a:solidFill>
                <a:latin typeface="+mj-lt"/>
              </a:rPr>
              <a:t>.”</a:t>
            </a:r>
          </a:p>
          <a:p>
            <a:pPr>
              <a:buClrTx/>
            </a:pPr>
            <a:r>
              <a:rPr lang="en-GB" sz="3000" dirty="0" smtClean="0">
                <a:solidFill>
                  <a:schemeClr val="accent1">
                    <a:lumMod val="50000"/>
                  </a:schemeClr>
                </a:solidFill>
                <a:latin typeface="+mj-lt"/>
              </a:rPr>
              <a:t>Keep everyone else cool </a:t>
            </a:r>
          </a:p>
          <a:p>
            <a:pPr lvl="1">
              <a:buClrTx/>
            </a:pPr>
            <a:r>
              <a:rPr lang="en-GB" sz="2600" dirty="0" smtClean="0">
                <a:solidFill>
                  <a:schemeClr val="accent1">
                    <a:lumMod val="50000"/>
                  </a:schemeClr>
                </a:solidFill>
                <a:latin typeface="+mj-lt"/>
              </a:rPr>
              <a:t>15v1“A </a:t>
            </a:r>
            <a:r>
              <a:rPr lang="en-GB" sz="2600" dirty="0">
                <a:solidFill>
                  <a:schemeClr val="accent1">
                    <a:lumMod val="50000"/>
                  </a:schemeClr>
                </a:solidFill>
                <a:latin typeface="+mj-lt"/>
              </a:rPr>
              <a:t>gentle answer turns away </a:t>
            </a:r>
            <a:r>
              <a:rPr lang="en-GB" sz="2600" dirty="0" smtClean="0">
                <a:solidFill>
                  <a:schemeClr val="accent1">
                    <a:lumMod val="50000"/>
                  </a:schemeClr>
                </a:solidFill>
                <a:latin typeface="+mj-lt"/>
              </a:rPr>
              <a:t>wrath</a:t>
            </a:r>
            <a:r>
              <a:rPr lang="en-GB" sz="2600" dirty="0">
                <a:solidFill>
                  <a:schemeClr val="accent1">
                    <a:lumMod val="50000"/>
                  </a:schemeClr>
                </a:solidFill>
                <a:latin typeface="+mj-lt"/>
              </a:rPr>
              <a:t>,</a:t>
            </a:r>
            <a:r>
              <a:rPr lang="en-GB" sz="2600" dirty="0" smtClean="0">
                <a:solidFill>
                  <a:schemeClr val="accent1">
                    <a:lumMod val="50000"/>
                  </a:schemeClr>
                </a:solidFill>
                <a:latin typeface="+mj-lt"/>
              </a:rPr>
              <a:t> but </a:t>
            </a:r>
            <a:r>
              <a:rPr lang="en-GB" sz="2600" dirty="0">
                <a:solidFill>
                  <a:schemeClr val="accent1">
                    <a:lumMod val="50000"/>
                  </a:schemeClr>
                </a:solidFill>
                <a:latin typeface="+mj-lt"/>
              </a:rPr>
              <a:t>a harsh word stirs up anger</a:t>
            </a:r>
            <a:r>
              <a:rPr lang="en-GB" sz="2600" dirty="0" smtClean="0">
                <a:solidFill>
                  <a:schemeClr val="accent1">
                    <a:lumMod val="50000"/>
                  </a:schemeClr>
                </a:solidFill>
                <a:latin typeface="+mj-lt"/>
              </a:rPr>
              <a:t>.”</a:t>
            </a:r>
          </a:p>
          <a:p>
            <a:endParaRPr lang="en-GB" sz="3400" dirty="0" smtClean="0">
              <a:latin typeface="+mj-lt"/>
            </a:endParaRPr>
          </a:p>
        </p:txBody>
      </p:sp>
      <p:sp>
        <p:nvSpPr>
          <p:cNvPr id="5" name="Title 1"/>
          <p:cNvSpPr txBox="1">
            <a:spLocks/>
          </p:cNvSpPr>
          <p:nvPr/>
        </p:nvSpPr>
        <p:spPr>
          <a:xfrm>
            <a:off x="239216" y="21851"/>
            <a:ext cx="8229600" cy="792088"/>
          </a:xfrm>
          <a:prstGeom prst="rect">
            <a:avLst/>
          </a:prstGeom>
        </p:spPr>
        <p:txBody>
          <a:bodyPr vert="horz" anchor="ctr">
            <a:normAutofit fontScale="97500"/>
            <a:scene3d>
              <a:camera prst="orthographicFront"/>
              <a:lightRig rig="soft" dir="t">
                <a:rot lat="0" lon="0" rev="16800000"/>
              </a:lightRig>
            </a:scene3d>
            <a:sp3d prstMaterial="softEdge">
              <a:bevelT w="38100" h="38100"/>
            </a:sp3d>
          </a:bodyPr>
          <a:lst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stStyle>
          <a:p>
            <a:r>
              <a:rPr lang="en-GB" dirty="0" smtClean="0">
                <a:solidFill>
                  <a:schemeClr val="bg1"/>
                </a:solidFill>
              </a:rPr>
              <a:t>How to avoid Blurting</a:t>
            </a:r>
            <a:endParaRPr lang="en-GB" dirty="0">
              <a:solidFill>
                <a:schemeClr val="bg1"/>
              </a:solidFill>
            </a:endParaRPr>
          </a:p>
        </p:txBody>
      </p:sp>
    </p:spTree>
    <p:extLst>
      <p:ext uri="{BB962C8B-B14F-4D97-AF65-F5344CB8AC3E}">
        <p14:creationId xmlns:p14="http://schemas.microsoft.com/office/powerpoint/2010/main" val="4120648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Practical hatred - Hurting</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
                <a:schemeClr val="bg1"/>
              </a:buClr>
            </a:pPr>
            <a:r>
              <a:rPr lang="en-GB" dirty="0" smtClean="0">
                <a:solidFill>
                  <a:schemeClr val="accent1">
                    <a:lumMod val="50000"/>
                  </a:schemeClr>
                </a:solidFill>
                <a:latin typeface="+mj-lt"/>
              </a:rPr>
              <a:t>12v18a “The </a:t>
            </a:r>
            <a:r>
              <a:rPr lang="en-GB" dirty="0">
                <a:solidFill>
                  <a:schemeClr val="accent1">
                    <a:lumMod val="50000"/>
                  </a:schemeClr>
                </a:solidFill>
                <a:latin typeface="+mj-lt"/>
              </a:rPr>
              <a:t>words of the reckless pierce like </a:t>
            </a:r>
            <a:r>
              <a:rPr lang="en-GB" dirty="0" smtClean="0">
                <a:solidFill>
                  <a:schemeClr val="accent1">
                    <a:lumMod val="50000"/>
                  </a:schemeClr>
                </a:solidFill>
                <a:latin typeface="+mj-lt"/>
              </a:rPr>
              <a:t>swords</a:t>
            </a:r>
            <a:r>
              <a:rPr lang="en-GB" dirty="0">
                <a:solidFill>
                  <a:schemeClr val="accent1">
                    <a:lumMod val="50000"/>
                  </a:schemeClr>
                </a:solidFill>
                <a:latin typeface="+mj-lt"/>
              </a:rPr>
              <a:t>” </a:t>
            </a:r>
            <a:endParaRPr lang="en-GB" dirty="0" smtClean="0">
              <a:solidFill>
                <a:schemeClr val="accent1">
                  <a:lumMod val="50000"/>
                </a:schemeClr>
              </a:solidFill>
              <a:latin typeface="+mj-lt"/>
            </a:endParaRPr>
          </a:p>
          <a:p>
            <a:pPr>
              <a:buClr>
                <a:schemeClr val="bg1"/>
              </a:buClr>
            </a:pPr>
            <a:r>
              <a:rPr lang="en-GB" dirty="0" smtClean="0">
                <a:solidFill>
                  <a:schemeClr val="accent1">
                    <a:lumMod val="50000"/>
                  </a:schemeClr>
                </a:solidFill>
                <a:latin typeface="+mj-lt"/>
              </a:rPr>
              <a:t>Where does it hurt? </a:t>
            </a:r>
          </a:p>
          <a:p>
            <a:pPr lvl="1">
              <a:buClr>
                <a:schemeClr val="bg1"/>
              </a:buClr>
            </a:pPr>
            <a:r>
              <a:rPr lang="en-GB" dirty="0" smtClean="0">
                <a:solidFill>
                  <a:schemeClr val="accent1">
                    <a:lumMod val="50000"/>
                  </a:schemeClr>
                </a:solidFill>
                <a:latin typeface="+mj-lt"/>
              </a:rPr>
              <a:t>18v14 </a:t>
            </a:r>
            <a:r>
              <a:rPr lang="en-GB" dirty="0">
                <a:solidFill>
                  <a:schemeClr val="accent1">
                    <a:lumMod val="50000"/>
                  </a:schemeClr>
                </a:solidFill>
                <a:latin typeface="+mj-lt"/>
              </a:rPr>
              <a:t>“The spirit of a man will sustain him in sickness, But who can bear a broken spirit?” NKJV</a:t>
            </a:r>
          </a:p>
          <a:p>
            <a:pPr>
              <a:buClr>
                <a:schemeClr val="bg1"/>
              </a:buClr>
            </a:pPr>
            <a:r>
              <a:rPr lang="en-GB" dirty="0" smtClean="0">
                <a:solidFill>
                  <a:schemeClr val="accent1">
                    <a:lumMod val="50000"/>
                  </a:schemeClr>
                </a:solidFill>
                <a:latin typeface="+mj-lt"/>
              </a:rPr>
              <a:t>How does it work?</a:t>
            </a:r>
          </a:p>
          <a:p>
            <a:pPr lvl="1">
              <a:buClr>
                <a:schemeClr val="bg1"/>
              </a:buClr>
            </a:pPr>
            <a:r>
              <a:rPr lang="en-GB" dirty="0" smtClean="0">
                <a:solidFill>
                  <a:schemeClr val="accent1">
                    <a:lumMod val="50000"/>
                  </a:schemeClr>
                </a:solidFill>
                <a:latin typeface="+mj-lt"/>
              </a:rPr>
              <a:t>11v9 </a:t>
            </a:r>
            <a:r>
              <a:rPr lang="en-GB" dirty="0">
                <a:solidFill>
                  <a:schemeClr val="accent1">
                    <a:lumMod val="50000"/>
                  </a:schemeClr>
                </a:solidFill>
                <a:latin typeface="+mj-lt"/>
              </a:rPr>
              <a:t>“The </a:t>
            </a:r>
            <a:r>
              <a:rPr lang="en-GB" b="1" dirty="0">
                <a:solidFill>
                  <a:schemeClr val="accent1">
                    <a:lumMod val="50000"/>
                  </a:schemeClr>
                </a:solidFill>
                <a:latin typeface="+mj-lt"/>
              </a:rPr>
              <a:t>hypocrite</a:t>
            </a:r>
            <a:r>
              <a:rPr lang="en-GB" dirty="0">
                <a:solidFill>
                  <a:schemeClr val="accent1">
                    <a:lumMod val="50000"/>
                  </a:schemeClr>
                </a:solidFill>
                <a:latin typeface="+mj-lt"/>
              </a:rPr>
              <a:t> with his mouth destroys his neighbour, but through knowledge the righteous will be delivered.” </a:t>
            </a:r>
            <a:r>
              <a:rPr lang="en-GB" dirty="0" smtClean="0">
                <a:solidFill>
                  <a:schemeClr val="accent1">
                    <a:lumMod val="50000"/>
                  </a:schemeClr>
                </a:solidFill>
                <a:latin typeface="+mj-lt"/>
              </a:rPr>
              <a:t>NKJV</a:t>
            </a:r>
          </a:p>
          <a:p>
            <a:pPr lvl="1">
              <a:buClr>
                <a:schemeClr val="bg1"/>
              </a:buClr>
            </a:pPr>
            <a:r>
              <a:rPr lang="en-GB" dirty="0" smtClean="0">
                <a:solidFill>
                  <a:schemeClr val="accent1">
                    <a:lumMod val="50000"/>
                  </a:schemeClr>
                </a:solidFill>
                <a:latin typeface="+mj-lt"/>
              </a:rPr>
              <a:t>26v28a “A lying tongue hates those it hurts”</a:t>
            </a:r>
          </a:p>
          <a:p>
            <a:pPr lvl="2">
              <a:buClr>
                <a:schemeClr val="bg1"/>
              </a:buClr>
            </a:pPr>
            <a:r>
              <a:rPr lang="en-GB" dirty="0" smtClean="0">
                <a:solidFill>
                  <a:schemeClr val="accent1">
                    <a:lumMod val="50000"/>
                  </a:schemeClr>
                </a:solidFill>
                <a:latin typeface="+mj-lt"/>
              </a:rPr>
              <a:t>Slander</a:t>
            </a:r>
          </a:p>
          <a:p>
            <a:pPr lvl="2">
              <a:buClr>
                <a:schemeClr val="bg1"/>
              </a:buClr>
            </a:pPr>
            <a:r>
              <a:rPr lang="en-GB" dirty="0" smtClean="0">
                <a:solidFill>
                  <a:schemeClr val="accent1">
                    <a:lumMod val="50000"/>
                  </a:schemeClr>
                </a:solidFill>
                <a:latin typeface="+mj-lt"/>
              </a:rPr>
              <a:t>Pushing down others/demeaning words</a:t>
            </a:r>
            <a:endParaRPr lang="en-GB" sz="3400" dirty="0" smtClean="0">
              <a:latin typeface="+mj-lt"/>
            </a:endParaRPr>
          </a:p>
        </p:txBody>
      </p:sp>
    </p:spTree>
    <p:extLst>
      <p:ext uri="{BB962C8B-B14F-4D97-AF65-F5344CB8AC3E}">
        <p14:creationId xmlns:p14="http://schemas.microsoft.com/office/powerpoint/2010/main" val="384207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Practical hatred - Hurting</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
                <a:schemeClr val="bg1"/>
              </a:buClr>
            </a:pPr>
            <a:r>
              <a:rPr lang="en-GB" dirty="0" smtClean="0">
                <a:solidFill>
                  <a:schemeClr val="accent1">
                    <a:lumMod val="50000"/>
                  </a:schemeClr>
                </a:solidFill>
                <a:latin typeface="+mj-lt"/>
              </a:rPr>
              <a:t>12v18a “The </a:t>
            </a:r>
            <a:r>
              <a:rPr lang="en-GB" dirty="0">
                <a:solidFill>
                  <a:schemeClr val="accent1">
                    <a:lumMod val="50000"/>
                  </a:schemeClr>
                </a:solidFill>
                <a:latin typeface="+mj-lt"/>
              </a:rPr>
              <a:t>words of the reckless pierce like </a:t>
            </a:r>
            <a:r>
              <a:rPr lang="en-GB" dirty="0" smtClean="0">
                <a:solidFill>
                  <a:schemeClr val="accent1">
                    <a:lumMod val="50000"/>
                  </a:schemeClr>
                </a:solidFill>
                <a:latin typeface="+mj-lt"/>
              </a:rPr>
              <a:t>swords</a:t>
            </a:r>
            <a:r>
              <a:rPr lang="en-GB" dirty="0">
                <a:solidFill>
                  <a:schemeClr val="accent1">
                    <a:lumMod val="50000"/>
                  </a:schemeClr>
                </a:solidFill>
                <a:latin typeface="+mj-lt"/>
              </a:rPr>
              <a:t>” </a:t>
            </a:r>
            <a:endParaRPr lang="en-GB" dirty="0" smtClean="0">
              <a:solidFill>
                <a:schemeClr val="accent1">
                  <a:lumMod val="50000"/>
                </a:schemeClr>
              </a:solidFill>
              <a:latin typeface="+mj-lt"/>
            </a:endParaRPr>
          </a:p>
          <a:p>
            <a:pPr>
              <a:buClr>
                <a:schemeClr val="bg1"/>
              </a:buClr>
            </a:pPr>
            <a:r>
              <a:rPr lang="en-GB" dirty="0" smtClean="0">
                <a:solidFill>
                  <a:schemeClr val="accent1">
                    <a:lumMod val="50000"/>
                  </a:schemeClr>
                </a:solidFill>
                <a:latin typeface="+mj-lt"/>
              </a:rPr>
              <a:t>Where does it hurt? </a:t>
            </a:r>
          </a:p>
          <a:p>
            <a:pPr lvl="1">
              <a:buClr>
                <a:schemeClr val="bg1"/>
              </a:buClr>
            </a:pPr>
            <a:r>
              <a:rPr lang="en-GB" dirty="0" smtClean="0">
                <a:solidFill>
                  <a:schemeClr val="accent1">
                    <a:lumMod val="50000"/>
                  </a:schemeClr>
                </a:solidFill>
                <a:latin typeface="+mj-lt"/>
              </a:rPr>
              <a:t>18v14b “But </a:t>
            </a:r>
            <a:r>
              <a:rPr lang="en-GB" dirty="0">
                <a:solidFill>
                  <a:schemeClr val="accent1">
                    <a:lumMod val="50000"/>
                  </a:schemeClr>
                </a:solidFill>
                <a:latin typeface="+mj-lt"/>
              </a:rPr>
              <a:t>who can bear a broken spirit?” NKJV</a:t>
            </a:r>
          </a:p>
          <a:p>
            <a:pPr>
              <a:buClr>
                <a:schemeClr val="bg1"/>
              </a:buClr>
            </a:pPr>
            <a:r>
              <a:rPr lang="en-GB" dirty="0" smtClean="0">
                <a:solidFill>
                  <a:schemeClr val="accent1">
                    <a:lumMod val="50000"/>
                  </a:schemeClr>
                </a:solidFill>
                <a:latin typeface="+mj-lt"/>
              </a:rPr>
              <a:t>How does it work?</a:t>
            </a:r>
          </a:p>
          <a:p>
            <a:pPr lvl="1">
              <a:buClr>
                <a:schemeClr val="bg1"/>
              </a:buClr>
            </a:pPr>
            <a:r>
              <a:rPr lang="en-GB" b="1" u="sng" dirty="0" smtClean="0">
                <a:solidFill>
                  <a:schemeClr val="accent1">
                    <a:lumMod val="50000"/>
                  </a:schemeClr>
                </a:solidFill>
                <a:latin typeface="+mj-lt"/>
              </a:rPr>
              <a:t>Pushing down</a:t>
            </a:r>
          </a:p>
          <a:p>
            <a:pPr lvl="1">
              <a:buClr>
                <a:schemeClr val="bg1"/>
              </a:buClr>
            </a:pPr>
            <a:r>
              <a:rPr lang="en-GB" dirty="0" smtClean="0">
                <a:solidFill>
                  <a:schemeClr val="accent1">
                    <a:lumMod val="50000"/>
                  </a:schemeClr>
                </a:solidFill>
                <a:latin typeface="+mj-lt"/>
              </a:rPr>
              <a:t>26v28a “A lying tongue hates those it hurts”</a:t>
            </a:r>
          </a:p>
          <a:p>
            <a:pPr lvl="2">
              <a:buClr>
                <a:schemeClr val="bg1"/>
              </a:buClr>
            </a:pPr>
            <a:r>
              <a:rPr lang="en-GB" dirty="0" smtClean="0">
                <a:solidFill>
                  <a:schemeClr val="accent1">
                    <a:lumMod val="50000"/>
                  </a:schemeClr>
                </a:solidFill>
                <a:latin typeface="+mj-lt"/>
              </a:rPr>
              <a:t>Slander/demeaning words</a:t>
            </a:r>
          </a:p>
          <a:p>
            <a:pPr lvl="1">
              <a:buClr>
                <a:schemeClr val="bg1"/>
              </a:buClr>
            </a:pPr>
            <a:r>
              <a:rPr lang="en-GB" b="1" u="sng" dirty="0" smtClean="0">
                <a:solidFill>
                  <a:schemeClr val="accent1">
                    <a:lumMod val="50000"/>
                  </a:schemeClr>
                </a:solidFill>
                <a:latin typeface="+mj-lt"/>
              </a:rPr>
              <a:t>Puffing up</a:t>
            </a:r>
          </a:p>
          <a:p>
            <a:pPr lvl="1">
              <a:buClr>
                <a:schemeClr val="bg1"/>
              </a:buClr>
            </a:pPr>
            <a:r>
              <a:rPr lang="en-GB" dirty="0" smtClean="0">
                <a:solidFill>
                  <a:schemeClr val="accent1">
                    <a:lumMod val="50000"/>
                  </a:schemeClr>
                </a:solidFill>
                <a:latin typeface="+mj-lt"/>
              </a:rPr>
              <a:t>26v28b “and a flattering mouth works ruin.”</a:t>
            </a:r>
          </a:p>
          <a:p>
            <a:pPr lvl="1">
              <a:buClr>
                <a:schemeClr val="bg1"/>
              </a:buClr>
            </a:pPr>
            <a:r>
              <a:rPr lang="en-GB" dirty="0" smtClean="0">
                <a:solidFill>
                  <a:schemeClr val="accent1">
                    <a:lumMod val="50000"/>
                  </a:schemeClr>
                </a:solidFill>
                <a:latin typeface="+mj-lt"/>
              </a:rPr>
              <a:t>29v5 “setting a trap” by building the ego!</a:t>
            </a:r>
          </a:p>
          <a:p>
            <a:pPr lvl="1">
              <a:buClr>
                <a:schemeClr val="bg1"/>
              </a:buClr>
            </a:pPr>
            <a:endParaRPr lang="en-GB" dirty="0">
              <a:solidFill>
                <a:schemeClr val="accent1">
                  <a:lumMod val="50000"/>
                </a:schemeClr>
              </a:solidFill>
              <a:latin typeface="+mj-lt"/>
            </a:endParaRPr>
          </a:p>
          <a:p>
            <a:pPr>
              <a:buClr>
                <a:schemeClr val="bg1"/>
              </a:buClr>
            </a:pPr>
            <a:endParaRPr lang="en-GB" sz="3400" dirty="0" smtClean="0">
              <a:latin typeface="+mj-lt"/>
            </a:endParaRPr>
          </a:p>
        </p:txBody>
      </p:sp>
    </p:spTree>
    <p:extLst>
      <p:ext uri="{BB962C8B-B14F-4D97-AF65-F5344CB8AC3E}">
        <p14:creationId xmlns:p14="http://schemas.microsoft.com/office/powerpoint/2010/main" val="854773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fontScale="90000"/>
          </a:bodyPr>
          <a:lstStyle/>
          <a:p>
            <a:r>
              <a:rPr lang="en-GB" dirty="0" smtClean="0">
                <a:solidFill>
                  <a:schemeClr val="bg1"/>
                </a:solidFill>
              </a:rPr>
              <a:t>Responding to words that hurt</a:t>
            </a:r>
            <a:endParaRPr lang="en-GB" dirty="0">
              <a:solidFill>
                <a:schemeClr val="bg1"/>
              </a:solidFill>
            </a:endParaRPr>
          </a:p>
        </p:txBody>
      </p:sp>
      <p:sp>
        <p:nvSpPr>
          <p:cNvPr id="4" name="Content Placeholder 2"/>
          <p:cNvSpPr txBox="1">
            <a:spLocks/>
          </p:cNvSpPr>
          <p:nvPr/>
        </p:nvSpPr>
        <p:spPr>
          <a:xfrm>
            <a:off x="323528" y="908720"/>
            <a:ext cx="8640960" cy="5688632"/>
          </a:xfrm>
          <a:prstGeom prst="rect">
            <a:avLst/>
          </a:prstGeom>
        </p:spPr>
        <p:txBody>
          <a:bodyPr vert="horz">
            <a:normAutofit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dirty="0">
                <a:solidFill>
                  <a:schemeClr val="accent1">
                    <a:lumMod val="50000"/>
                  </a:schemeClr>
                </a:solidFill>
                <a:latin typeface="+mj-lt"/>
              </a:rPr>
              <a:t>12v18 “The words of the reckless pierce like </a:t>
            </a:r>
            <a:r>
              <a:rPr lang="en-GB" dirty="0" smtClean="0">
                <a:solidFill>
                  <a:schemeClr val="accent1">
                    <a:lumMod val="50000"/>
                  </a:schemeClr>
                </a:solidFill>
                <a:latin typeface="+mj-lt"/>
              </a:rPr>
              <a:t>swords”</a:t>
            </a:r>
          </a:p>
          <a:p>
            <a:pPr>
              <a:buClr>
                <a:schemeClr val="bg1"/>
              </a:buClr>
            </a:pPr>
            <a:r>
              <a:rPr lang="en-GB" dirty="0" smtClean="0">
                <a:solidFill>
                  <a:schemeClr val="accent1">
                    <a:lumMod val="50000"/>
                  </a:schemeClr>
                </a:solidFill>
                <a:latin typeface="+mj-lt"/>
              </a:rPr>
              <a:t>In response to lies leave judgement to God</a:t>
            </a:r>
          </a:p>
          <a:p>
            <a:pPr lvl="1">
              <a:buClr>
                <a:schemeClr val="bg1"/>
              </a:buClr>
            </a:pPr>
            <a:r>
              <a:rPr lang="en-GB" dirty="0">
                <a:solidFill>
                  <a:schemeClr val="accent1">
                    <a:lumMod val="50000"/>
                  </a:schemeClr>
                </a:solidFill>
                <a:latin typeface="+mj-lt"/>
              </a:rPr>
              <a:t>Luke </a:t>
            </a:r>
            <a:r>
              <a:rPr lang="en-GB" dirty="0" smtClean="0">
                <a:solidFill>
                  <a:schemeClr val="accent1">
                    <a:lumMod val="50000"/>
                  </a:schemeClr>
                </a:solidFill>
                <a:latin typeface="+mj-lt"/>
              </a:rPr>
              <a:t>12v1b </a:t>
            </a:r>
            <a:r>
              <a:rPr lang="en-GB" dirty="0">
                <a:solidFill>
                  <a:schemeClr val="accent1">
                    <a:lumMod val="50000"/>
                  </a:schemeClr>
                </a:solidFill>
                <a:latin typeface="+mj-lt"/>
              </a:rPr>
              <a:t>“There is nothing concealed that will not be disclosed”</a:t>
            </a:r>
          </a:p>
          <a:p>
            <a:pPr lvl="1">
              <a:buClr>
                <a:schemeClr val="bg1"/>
              </a:buClr>
            </a:pPr>
            <a:r>
              <a:rPr lang="en-GB" dirty="0" smtClean="0">
                <a:solidFill>
                  <a:schemeClr val="accent1">
                    <a:lumMod val="50000"/>
                  </a:schemeClr>
                </a:solidFill>
                <a:latin typeface="+mj-lt"/>
              </a:rPr>
              <a:t>26v27 </a:t>
            </a:r>
            <a:r>
              <a:rPr lang="en-GB" dirty="0">
                <a:solidFill>
                  <a:schemeClr val="accent1">
                    <a:lumMod val="50000"/>
                  </a:schemeClr>
                </a:solidFill>
                <a:latin typeface="+mj-lt"/>
              </a:rPr>
              <a:t>“Whoever digs a pit will fall into </a:t>
            </a:r>
            <a:r>
              <a:rPr lang="en-GB" dirty="0" smtClean="0">
                <a:solidFill>
                  <a:schemeClr val="accent1">
                    <a:lumMod val="50000"/>
                  </a:schemeClr>
                </a:solidFill>
                <a:latin typeface="+mj-lt"/>
              </a:rPr>
              <a:t>it” </a:t>
            </a:r>
          </a:p>
          <a:p>
            <a:pPr lvl="2">
              <a:buClr>
                <a:schemeClr val="bg1"/>
              </a:buClr>
            </a:pPr>
            <a:r>
              <a:rPr lang="en-GB" dirty="0" smtClean="0">
                <a:solidFill>
                  <a:schemeClr val="accent1">
                    <a:lumMod val="50000"/>
                  </a:schemeClr>
                </a:solidFill>
                <a:latin typeface="+mj-lt"/>
              </a:rPr>
              <a:t>Haman in Esther</a:t>
            </a:r>
          </a:p>
          <a:p>
            <a:pPr>
              <a:buClr>
                <a:schemeClr val="bg1"/>
              </a:buClr>
            </a:pPr>
            <a:r>
              <a:rPr lang="en-GB" dirty="0" smtClean="0">
                <a:solidFill>
                  <a:schemeClr val="accent1">
                    <a:lumMod val="50000"/>
                  </a:schemeClr>
                </a:solidFill>
                <a:latin typeface="+mj-lt"/>
              </a:rPr>
              <a:t>In response to flattery:-</a:t>
            </a:r>
          </a:p>
          <a:p>
            <a:pPr lvl="1">
              <a:buClr>
                <a:schemeClr val="bg1"/>
              </a:buClr>
            </a:pPr>
            <a:r>
              <a:rPr lang="en-GB" dirty="0">
                <a:solidFill>
                  <a:schemeClr val="accent1">
                    <a:lumMod val="50000"/>
                  </a:schemeClr>
                </a:solidFill>
                <a:latin typeface="+mj-lt"/>
              </a:rPr>
              <a:t>The flattering tongue worked the ruin of the world</a:t>
            </a:r>
          </a:p>
          <a:p>
            <a:pPr lvl="1">
              <a:buClr>
                <a:schemeClr val="bg1"/>
              </a:buClr>
            </a:pPr>
            <a:r>
              <a:rPr lang="en-GB" dirty="0">
                <a:solidFill>
                  <a:schemeClr val="accent1">
                    <a:lumMod val="50000"/>
                  </a:schemeClr>
                </a:solidFill>
                <a:latin typeface="+mj-lt"/>
              </a:rPr>
              <a:t>Deliberate action: “Show that those who praise us the most please us the least” Charles Bridges</a:t>
            </a:r>
          </a:p>
          <a:p>
            <a:pPr lvl="1">
              <a:buClr>
                <a:schemeClr val="bg1"/>
              </a:buClr>
            </a:pPr>
            <a:r>
              <a:rPr lang="en-GB" dirty="0">
                <a:solidFill>
                  <a:schemeClr val="accent1">
                    <a:lumMod val="50000"/>
                  </a:schemeClr>
                </a:solidFill>
                <a:latin typeface="+mj-lt"/>
              </a:rPr>
              <a:t>Exercise self denial</a:t>
            </a:r>
          </a:p>
          <a:p>
            <a:pPr lvl="1">
              <a:buClr>
                <a:schemeClr val="bg1"/>
              </a:buClr>
            </a:pPr>
            <a:r>
              <a:rPr lang="en-GB" dirty="0">
                <a:solidFill>
                  <a:schemeClr val="accent1">
                    <a:lumMod val="50000"/>
                  </a:schemeClr>
                </a:solidFill>
                <a:latin typeface="+mj-lt"/>
              </a:rPr>
              <a:t>Pray for wisdom to see the danger</a:t>
            </a:r>
            <a:r>
              <a:rPr lang="en-GB" dirty="0" smtClean="0">
                <a:solidFill>
                  <a:schemeClr val="accent1">
                    <a:lumMod val="50000"/>
                  </a:schemeClr>
                </a:solidFill>
                <a:latin typeface="+mj-lt"/>
              </a:rPr>
              <a:t>!</a:t>
            </a:r>
            <a:endParaRPr lang="en-GB" sz="3400" dirty="0" smtClean="0">
              <a:latin typeface="+mj-lt"/>
            </a:endParaRPr>
          </a:p>
        </p:txBody>
      </p:sp>
    </p:spTree>
    <p:extLst>
      <p:ext uri="{BB962C8B-B14F-4D97-AF65-F5344CB8AC3E}">
        <p14:creationId xmlns:p14="http://schemas.microsoft.com/office/powerpoint/2010/main" val="1825131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fontScale="90000"/>
          </a:bodyPr>
          <a:lstStyle/>
          <a:p>
            <a:r>
              <a:rPr lang="en-GB" dirty="0">
                <a:solidFill>
                  <a:schemeClr val="bg1"/>
                </a:solidFill>
              </a:rPr>
              <a:t>P</a:t>
            </a:r>
            <a:r>
              <a:rPr lang="en-GB" dirty="0" smtClean="0">
                <a:solidFill>
                  <a:schemeClr val="bg1"/>
                </a:solidFill>
              </a:rPr>
              <a:t>ractical love – words that heal</a:t>
            </a:r>
            <a:endParaRPr lang="en-GB" dirty="0">
              <a:solidFill>
                <a:schemeClr val="bg1"/>
              </a:solidFill>
            </a:endParaRPr>
          </a:p>
        </p:txBody>
      </p:sp>
      <p:sp>
        <p:nvSpPr>
          <p:cNvPr id="4" name="Content Placeholder 2"/>
          <p:cNvSpPr txBox="1">
            <a:spLocks/>
          </p:cNvSpPr>
          <p:nvPr/>
        </p:nvSpPr>
        <p:spPr>
          <a:xfrm>
            <a:off x="323528" y="908720"/>
            <a:ext cx="8495519" cy="5688632"/>
          </a:xfrm>
          <a:prstGeom prst="rect">
            <a:avLst/>
          </a:prstGeom>
        </p:spPr>
        <p:txBody>
          <a:bodyPr vert="horz">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dirty="0" smtClean="0">
                <a:solidFill>
                  <a:schemeClr val="accent1">
                    <a:lumMod val="50000"/>
                  </a:schemeClr>
                </a:solidFill>
                <a:latin typeface="+mj-lt"/>
              </a:rPr>
              <a:t>12v18 “The </a:t>
            </a:r>
            <a:r>
              <a:rPr lang="en-GB" dirty="0">
                <a:solidFill>
                  <a:schemeClr val="accent1">
                    <a:lumMod val="50000"/>
                  </a:schemeClr>
                </a:solidFill>
                <a:latin typeface="+mj-lt"/>
              </a:rPr>
              <a:t>words of the reckless pierce like swords,  but the tongue of the wise brings healing</a:t>
            </a:r>
            <a:r>
              <a:rPr lang="en-GB" dirty="0" smtClean="0">
                <a:solidFill>
                  <a:schemeClr val="accent1">
                    <a:lumMod val="50000"/>
                  </a:schemeClr>
                </a:solidFill>
                <a:latin typeface="+mj-lt"/>
              </a:rPr>
              <a:t>.” </a:t>
            </a:r>
            <a:endParaRPr lang="en-GB" dirty="0">
              <a:solidFill>
                <a:schemeClr val="accent1">
                  <a:lumMod val="50000"/>
                </a:schemeClr>
              </a:solidFill>
              <a:latin typeface="+mj-lt"/>
            </a:endParaRPr>
          </a:p>
          <a:p>
            <a:pPr>
              <a:buClr>
                <a:schemeClr val="bg1"/>
              </a:buClr>
            </a:pPr>
            <a:r>
              <a:rPr lang="en-GB" dirty="0" smtClean="0">
                <a:solidFill>
                  <a:schemeClr val="accent1">
                    <a:lumMod val="50000"/>
                  </a:schemeClr>
                </a:solidFill>
                <a:latin typeface="+mj-lt"/>
              </a:rPr>
              <a:t>Right approach- build </a:t>
            </a:r>
            <a:r>
              <a:rPr lang="en-GB" dirty="0">
                <a:solidFill>
                  <a:schemeClr val="accent1">
                    <a:lumMod val="50000"/>
                  </a:schemeClr>
                </a:solidFill>
                <a:latin typeface="+mj-lt"/>
              </a:rPr>
              <a:t>up not push </a:t>
            </a:r>
            <a:r>
              <a:rPr lang="en-GB" dirty="0" smtClean="0">
                <a:solidFill>
                  <a:schemeClr val="accent1">
                    <a:lumMod val="50000"/>
                  </a:schemeClr>
                </a:solidFill>
                <a:latin typeface="+mj-lt"/>
              </a:rPr>
              <a:t>down or puff up:-</a:t>
            </a:r>
          </a:p>
          <a:p>
            <a:pPr lvl="1">
              <a:buClr>
                <a:schemeClr val="bg1"/>
              </a:buClr>
            </a:pPr>
            <a:r>
              <a:rPr lang="en-GB" dirty="0" smtClean="0">
                <a:solidFill>
                  <a:schemeClr val="accent1">
                    <a:lumMod val="50000"/>
                  </a:schemeClr>
                </a:solidFill>
                <a:latin typeface="+mj-lt"/>
              </a:rPr>
              <a:t>Barnabas- encouragement vs. flattery</a:t>
            </a:r>
          </a:p>
          <a:p>
            <a:pPr lvl="1">
              <a:buClr>
                <a:schemeClr val="bg1"/>
              </a:buClr>
            </a:pPr>
            <a:r>
              <a:rPr lang="en-GB" dirty="0" smtClean="0">
                <a:solidFill>
                  <a:schemeClr val="accent1">
                    <a:lumMod val="50000"/>
                  </a:schemeClr>
                </a:solidFill>
                <a:latin typeface="+mj-lt"/>
              </a:rPr>
              <a:t>16v23 </a:t>
            </a:r>
            <a:r>
              <a:rPr lang="en-GB" dirty="0">
                <a:solidFill>
                  <a:schemeClr val="accent1">
                    <a:lumMod val="50000"/>
                  </a:schemeClr>
                </a:solidFill>
                <a:latin typeface="+mj-lt"/>
              </a:rPr>
              <a:t>“A wise man’s heart guides his mouth, and his lips promote instruction.” </a:t>
            </a:r>
            <a:endParaRPr lang="en-GB" dirty="0" smtClean="0">
              <a:solidFill>
                <a:schemeClr val="accent1">
                  <a:lumMod val="50000"/>
                </a:schemeClr>
              </a:solidFill>
              <a:latin typeface="+mj-lt"/>
            </a:endParaRPr>
          </a:p>
          <a:p>
            <a:pPr lvl="1">
              <a:buClr>
                <a:schemeClr val="bg1"/>
              </a:buClr>
            </a:pPr>
            <a:r>
              <a:rPr lang="en-GB" dirty="0">
                <a:solidFill>
                  <a:schemeClr val="accent1">
                    <a:lumMod val="50000"/>
                  </a:schemeClr>
                </a:solidFill>
                <a:latin typeface="+mj-lt"/>
              </a:rPr>
              <a:t>10v21a “The lips of the righteous nourish </a:t>
            </a:r>
            <a:r>
              <a:rPr lang="en-GB" dirty="0" smtClean="0">
                <a:solidFill>
                  <a:schemeClr val="accent1">
                    <a:lumMod val="50000"/>
                  </a:schemeClr>
                </a:solidFill>
                <a:latin typeface="+mj-lt"/>
              </a:rPr>
              <a:t>many”</a:t>
            </a:r>
          </a:p>
          <a:p>
            <a:pPr lvl="1">
              <a:buClr>
                <a:schemeClr val="bg1"/>
              </a:buClr>
            </a:pPr>
            <a:r>
              <a:rPr lang="en-GB" dirty="0" smtClean="0">
                <a:solidFill>
                  <a:schemeClr val="accent1">
                    <a:lumMod val="50000"/>
                  </a:schemeClr>
                </a:solidFill>
                <a:latin typeface="+mj-lt"/>
              </a:rPr>
              <a:t>Guard </a:t>
            </a:r>
            <a:r>
              <a:rPr lang="en-GB" dirty="0">
                <a:solidFill>
                  <a:schemeClr val="accent1">
                    <a:lumMod val="50000"/>
                  </a:schemeClr>
                </a:solidFill>
                <a:latin typeface="+mj-lt"/>
              </a:rPr>
              <a:t>your heart! (4v23</a:t>
            </a:r>
            <a:r>
              <a:rPr lang="en-GB" dirty="0" smtClean="0">
                <a:solidFill>
                  <a:schemeClr val="accent1">
                    <a:lumMod val="50000"/>
                  </a:schemeClr>
                </a:solidFill>
                <a:latin typeface="+mj-lt"/>
              </a:rPr>
              <a:t>). </a:t>
            </a:r>
            <a:r>
              <a:rPr lang="en-GB" b="1" dirty="0" smtClean="0">
                <a:solidFill>
                  <a:schemeClr val="accent1">
                    <a:lumMod val="50000"/>
                  </a:schemeClr>
                </a:solidFill>
                <a:latin typeface="+mj-lt"/>
              </a:rPr>
              <a:t>Pray to make sure you need to deliver the wounds of a friend.</a:t>
            </a:r>
            <a:endParaRPr lang="en-GB" b="1" dirty="0">
              <a:solidFill>
                <a:schemeClr val="accent1">
                  <a:lumMod val="50000"/>
                </a:schemeClr>
              </a:solidFill>
              <a:latin typeface="+mj-lt"/>
            </a:endParaRPr>
          </a:p>
          <a:p>
            <a:pPr marL="585216" lvl="1" indent="0">
              <a:buClr>
                <a:schemeClr val="bg1"/>
              </a:buClr>
              <a:buNone/>
            </a:pPr>
            <a:endParaRPr lang="en-GB" dirty="0" smtClean="0">
              <a:solidFill>
                <a:schemeClr val="accent1">
                  <a:lumMod val="50000"/>
                </a:schemeClr>
              </a:solidFill>
              <a:latin typeface="+mj-lt"/>
            </a:endParaRPr>
          </a:p>
          <a:p>
            <a:pPr>
              <a:buClr>
                <a:schemeClr val="bg1"/>
              </a:buClr>
            </a:pPr>
            <a:endParaRPr lang="en-GB" sz="3400" dirty="0" smtClean="0">
              <a:latin typeface="+mj-lt"/>
            </a:endParaRPr>
          </a:p>
        </p:txBody>
      </p:sp>
    </p:spTree>
    <p:extLst>
      <p:ext uri="{BB962C8B-B14F-4D97-AF65-F5344CB8AC3E}">
        <p14:creationId xmlns:p14="http://schemas.microsoft.com/office/powerpoint/2010/main" val="802153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fontScale="90000"/>
          </a:bodyPr>
          <a:lstStyle/>
          <a:p>
            <a:r>
              <a:rPr lang="en-GB" dirty="0">
                <a:solidFill>
                  <a:schemeClr val="bg1"/>
                </a:solidFill>
              </a:rPr>
              <a:t>P</a:t>
            </a:r>
            <a:r>
              <a:rPr lang="en-GB" dirty="0" smtClean="0">
                <a:solidFill>
                  <a:schemeClr val="bg1"/>
                </a:solidFill>
              </a:rPr>
              <a:t>ractical love – words that heal</a:t>
            </a:r>
            <a:endParaRPr lang="en-GB" dirty="0">
              <a:solidFill>
                <a:schemeClr val="bg1"/>
              </a:solidFill>
            </a:endParaRPr>
          </a:p>
        </p:txBody>
      </p:sp>
      <p:sp>
        <p:nvSpPr>
          <p:cNvPr id="4" name="Content Placeholder 2"/>
          <p:cNvSpPr txBox="1">
            <a:spLocks/>
          </p:cNvSpPr>
          <p:nvPr/>
        </p:nvSpPr>
        <p:spPr>
          <a:xfrm>
            <a:off x="323528" y="908720"/>
            <a:ext cx="8495519" cy="5688632"/>
          </a:xfrm>
          <a:prstGeom prst="rect">
            <a:avLst/>
          </a:prstGeom>
        </p:spPr>
        <p:txBody>
          <a:bodyPr vert="horz">
            <a:norm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dirty="0" smtClean="0">
                <a:solidFill>
                  <a:schemeClr val="accent1">
                    <a:lumMod val="75000"/>
                  </a:schemeClr>
                </a:solidFill>
                <a:latin typeface="+mj-lt"/>
              </a:rPr>
              <a:t>12v18 “The </a:t>
            </a:r>
            <a:r>
              <a:rPr lang="en-GB" dirty="0">
                <a:solidFill>
                  <a:schemeClr val="accent1">
                    <a:lumMod val="75000"/>
                  </a:schemeClr>
                </a:solidFill>
                <a:latin typeface="+mj-lt"/>
              </a:rPr>
              <a:t>words of the reckless pierce like swords,  but the tongue of the wise brings healing</a:t>
            </a:r>
            <a:r>
              <a:rPr lang="en-GB" dirty="0" smtClean="0">
                <a:solidFill>
                  <a:schemeClr val="accent1">
                    <a:lumMod val="75000"/>
                  </a:schemeClr>
                </a:solidFill>
                <a:latin typeface="+mj-lt"/>
              </a:rPr>
              <a:t>.” </a:t>
            </a:r>
            <a:endParaRPr lang="en-GB" dirty="0">
              <a:solidFill>
                <a:schemeClr val="accent1">
                  <a:lumMod val="75000"/>
                </a:schemeClr>
              </a:solidFill>
              <a:latin typeface="+mj-lt"/>
            </a:endParaRPr>
          </a:p>
          <a:p>
            <a:pPr>
              <a:buClr>
                <a:schemeClr val="bg1"/>
              </a:buClr>
            </a:pPr>
            <a:r>
              <a:rPr lang="en-GB" dirty="0" smtClean="0">
                <a:solidFill>
                  <a:schemeClr val="accent1">
                    <a:lumMod val="75000"/>
                  </a:schemeClr>
                </a:solidFill>
                <a:latin typeface="+mj-lt"/>
              </a:rPr>
              <a:t>Right approach- build up</a:t>
            </a:r>
          </a:p>
          <a:p>
            <a:pPr lvl="1">
              <a:buClr>
                <a:schemeClr val="bg1"/>
              </a:buClr>
            </a:pPr>
            <a:r>
              <a:rPr lang="en-GB" dirty="0" smtClean="0">
                <a:solidFill>
                  <a:schemeClr val="accent1">
                    <a:lumMod val="75000"/>
                  </a:schemeClr>
                </a:solidFill>
                <a:latin typeface="+mj-lt"/>
              </a:rPr>
              <a:t>Guard </a:t>
            </a:r>
            <a:r>
              <a:rPr lang="en-GB" dirty="0">
                <a:solidFill>
                  <a:schemeClr val="accent1">
                    <a:lumMod val="75000"/>
                  </a:schemeClr>
                </a:solidFill>
                <a:latin typeface="+mj-lt"/>
              </a:rPr>
              <a:t>your heart! (4v23</a:t>
            </a:r>
            <a:r>
              <a:rPr lang="en-GB" dirty="0" smtClean="0">
                <a:solidFill>
                  <a:schemeClr val="accent1">
                    <a:lumMod val="75000"/>
                  </a:schemeClr>
                </a:solidFill>
                <a:latin typeface="+mj-lt"/>
              </a:rPr>
              <a:t>). </a:t>
            </a:r>
            <a:r>
              <a:rPr lang="en-GB" b="1" dirty="0" smtClean="0">
                <a:solidFill>
                  <a:schemeClr val="accent1">
                    <a:lumMod val="75000"/>
                  </a:schemeClr>
                </a:solidFill>
                <a:latin typeface="+mj-lt"/>
              </a:rPr>
              <a:t>Pray to make sure you need to deliver the wounds of a friend.</a:t>
            </a:r>
            <a:endParaRPr lang="en-GB" b="1" dirty="0">
              <a:solidFill>
                <a:schemeClr val="accent1">
                  <a:lumMod val="75000"/>
                </a:schemeClr>
              </a:solidFill>
              <a:latin typeface="+mj-lt"/>
            </a:endParaRPr>
          </a:p>
          <a:p>
            <a:pPr>
              <a:buClr>
                <a:schemeClr val="bg1"/>
              </a:buClr>
            </a:pPr>
            <a:r>
              <a:rPr lang="en-GB" dirty="0" smtClean="0">
                <a:solidFill>
                  <a:schemeClr val="accent1">
                    <a:lumMod val="50000"/>
                  </a:schemeClr>
                </a:solidFill>
                <a:latin typeface="+mj-lt"/>
              </a:rPr>
              <a:t>Right style</a:t>
            </a:r>
          </a:p>
          <a:p>
            <a:pPr lvl="1">
              <a:buClr>
                <a:schemeClr val="bg1"/>
              </a:buClr>
            </a:pPr>
            <a:r>
              <a:rPr lang="en-GB" b="1" dirty="0">
                <a:solidFill>
                  <a:schemeClr val="accent1">
                    <a:lumMod val="50000"/>
                  </a:schemeClr>
                </a:solidFill>
                <a:latin typeface="+mj-lt"/>
              </a:rPr>
              <a:t>15v1</a:t>
            </a:r>
            <a:r>
              <a:rPr lang="en-GB" dirty="0">
                <a:solidFill>
                  <a:schemeClr val="accent1">
                    <a:lumMod val="50000"/>
                  </a:schemeClr>
                </a:solidFill>
                <a:latin typeface="+mj-lt"/>
              </a:rPr>
              <a:t> “A gentle answer deflects anger</a:t>
            </a:r>
            <a:r>
              <a:rPr lang="en-GB" dirty="0" smtClean="0">
                <a:solidFill>
                  <a:schemeClr val="accent1">
                    <a:lumMod val="50000"/>
                  </a:schemeClr>
                </a:solidFill>
                <a:latin typeface="+mj-lt"/>
              </a:rPr>
              <a:t>, </a:t>
            </a:r>
            <a:r>
              <a:rPr lang="en-GB" dirty="0">
                <a:solidFill>
                  <a:schemeClr val="accent1">
                    <a:lumMod val="50000"/>
                  </a:schemeClr>
                </a:solidFill>
                <a:latin typeface="+mj-lt"/>
              </a:rPr>
              <a:t>but harsh words make tempers flare</a:t>
            </a:r>
            <a:r>
              <a:rPr lang="en-GB" dirty="0" smtClean="0">
                <a:solidFill>
                  <a:schemeClr val="accent1">
                    <a:lumMod val="50000"/>
                  </a:schemeClr>
                </a:solidFill>
                <a:latin typeface="+mj-lt"/>
              </a:rPr>
              <a:t>.” NLT</a:t>
            </a:r>
          </a:p>
          <a:p>
            <a:pPr lvl="1">
              <a:buClr>
                <a:schemeClr val="bg1"/>
              </a:buClr>
            </a:pPr>
            <a:r>
              <a:rPr lang="en-GB" b="1" dirty="0" smtClean="0">
                <a:solidFill>
                  <a:schemeClr val="accent1">
                    <a:lumMod val="50000"/>
                  </a:schemeClr>
                </a:solidFill>
                <a:latin typeface="+mj-lt"/>
              </a:rPr>
              <a:t>Gentle not weak 25v15</a:t>
            </a:r>
            <a:r>
              <a:rPr lang="en-GB" dirty="0" smtClean="0">
                <a:solidFill>
                  <a:schemeClr val="accent1">
                    <a:lumMod val="50000"/>
                  </a:schemeClr>
                </a:solidFill>
                <a:latin typeface="+mj-lt"/>
              </a:rPr>
              <a:t> “Through patience a ruler can be persuaded, and a gentle tongue can break a bone”</a:t>
            </a:r>
          </a:p>
          <a:p>
            <a:pPr lvl="1">
              <a:buClr>
                <a:schemeClr val="bg1"/>
              </a:buClr>
            </a:pPr>
            <a:endParaRPr lang="en-GB" dirty="0" smtClean="0">
              <a:solidFill>
                <a:schemeClr val="accent1">
                  <a:lumMod val="50000"/>
                </a:schemeClr>
              </a:solidFill>
              <a:latin typeface="+mj-lt"/>
            </a:endParaRPr>
          </a:p>
          <a:p>
            <a:pPr>
              <a:buClr>
                <a:schemeClr val="bg1"/>
              </a:buClr>
            </a:pPr>
            <a:endParaRPr lang="en-GB" sz="3400" dirty="0" smtClean="0">
              <a:latin typeface="+mj-lt"/>
            </a:endParaRPr>
          </a:p>
        </p:txBody>
      </p:sp>
    </p:spTree>
    <p:extLst>
      <p:ext uri="{BB962C8B-B14F-4D97-AF65-F5344CB8AC3E}">
        <p14:creationId xmlns:p14="http://schemas.microsoft.com/office/powerpoint/2010/main" val="4029791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Proverbs on words</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Tx/>
            </a:pPr>
            <a:r>
              <a:rPr lang="en-GB" dirty="0" smtClean="0">
                <a:solidFill>
                  <a:schemeClr val="accent1">
                    <a:lumMod val="50000"/>
                  </a:schemeClr>
                </a:solidFill>
                <a:latin typeface="+mj-lt"/>
              </a:rPr>
              <a:t>Using words – </a:t>
            </a:r>
          </a:p>
          <a:p>
            <a:pPr lvl="1">
              <a:buClrTx/>
            </a:pPr>
            <a:r>
              <a:rPr lang="en-GB" dirty="0" smtClean="0">
                <a:solidFill>
                  <a:schemeClr val="accent1">
                    <a:lumMod val="50000"/>
                  </a:schemeClr>
                </a:solidFill>
                <a:latin typeface="+mj-lt"/>
              </a:rPr>
              <a:t>Power of words for good or ill!</a:t>
            </a:r>
          </a:p>
          <a:p>
            <a:pPr>
              <a:buClrTx/>
            </a:pPr>
            <a:r>
              <a:rPr lang="en-GB" dirty="0" smtClean="0">
                <a:solidFill>
                  <a:schemeClr val="accent1">
                    <a:lumMod val="50000"/>
                  </a:schemeClr>
                </a:solidFill>
                <a:latin typeface="+mj-lt"/>
              </a:rPr>
              <a:t>What they say about us</a:t>
            </a:r>
          </a:p>
          <a:p>
            <a:pPr lvl="1">
              <a:buClrTx/>
            </a:pPr>
            <a:r>
              <a:rPr lang="en-GB" dirty="0">
                <a:solidFill>
                  <a:schemeClr val="accent1">
                    <a:lumMod val="50000"/>
                  </a:schemeClr>
                </a:solidFill>
                <a:latin typeface="+mj-lt"/>
              </a:rPr>
              <a:t>Matt </a:t>
            </a:r>
            <a:r>
              <a:rPr lang="en-GB" dirty="0" smtClean="0">
                <a:solidFill>
                  <a:schemeClr val="accent1">
                    <a:lumMod val="50000"/>
                  </a:schemeClr>
                </a:solidFill>
                <a:latin typeface="+mj-lt"/>
              </a:rPr>
              <a:t>15v17-20 “Don’t </a:t>
            </a:r>
            <a:r>
              <a:rPr lang="en-GB" dirty="0">
                <a:solidFill>
                  <a:schemeClr val="accent1">
                    <a:lumMod val="50000"/>
                  </a:schemeClr>
                </a:solidFill>
                <a:latin typeface="+mj-lt"/>
              </a:rPr>
              <a:t>you see that whatever enters the mouth goes into the stomach and then out of the body? </a:t>
            </a:r>
            <a:r>
              <a:rPr lang="en-GB" baseline="40000" dirty="0">
                <a:solidFill>
                  <a:schemeClr val="accent1">
                    <a:lumMod val="50000"/>
                  </a:schemeClr>
                </a:solidFill>
                <a:latin typeface="+mj-lt"/>
              </a:rPr>
              <a:t>18</a:t>
            </a:r>
            <a:r>
              <a:rPr lang="en-GB" dirty="0">
                <a:solidFill>
                  <a:schemeClr val="accent1">
                    <a:lumMod val="50000"/>
                  </a:schemeClr>
                </a:solidFill>
                <a:latin typeface="+mj-lt"/>
              </a:rPr>
              <a:t> But the things that come out of a person’s mouth come from the heart, and these defile them. </a:t>
            </a:r>
            <a:r>
              <a:rPr lang="en-GB" baseline="40000" dirty="0">
                <a:solidFill>
                  <a:schemeClr val="accent1">
                    <a:lumMod val="50000"/>
                  </a:schemeClr>
                </a:solidFill>
                <a:latin typeface="+mj-lt"/>
              </a:rPr>
              <a:t>19</a:t>
            </a:r>
            <a:r>
              <a:rPr lang="en-GB" dirty="0">
                <a:solidFill>
                  <a:schemeClr val="accent1">
                    <a:lumMod val="50000"/>
                  </a:schemeClr>
                </a:solidFill>
                <a:latin typeface="+mj-lt"/>
              </a:rPr>
              <a:t> For out of the heart come evil thoughts – murder, adultery, sexual immorality, theft, false testimony, slander. </a:t>
            </a:r>
            <a:r>
              <a:rPr lang="en-GB" baseline="40000" dirty="0">
                <a:solidFill>
                  <a:schemeClr val="accent1">
                    <a:lumMod val="50000"/>
                  </a:schemeClr>
                </a:solidFill>
                <a:latin typeface="+mj-lt"/>
              </a:rPr>
              <a:t>20</a:t>
            </a:r>
            <a:r>
              <a:rPr lang="en-GB" dirty="0">
                <a:solidFill>
                  <a:schemeClr val="accent1">
                    <a:lumMod val="50000"/>
                  </a:schemeClr>
                </a:solidFill>
                <a:latin typeface="+mj-lt"/>
              </a:rPr>
              <a:t> These are what defile a person; but eating with unwashed hands does not defile them</a:t>
            </a:r>
            <a:r>
              <a:rPr lang="en-GB" dirty="0" smtClean="0">
                <a:solidFill>
                  <a:schemeClr val="accent1">
                    <a:lumMod val="50000"/>
                  </a:schemeClr>
                </a:solidFill>
                <a:latin typeface="+mj-lt"/>
              </a:rPr>
              <a:t>.”</a:t>
            </a:r>
            <a:endParaRPr lang="en-GB" dirty="0">
              <a:solidFill>
                <a:schemeClr val="accent1">
                  <a:lumMod val="50000"/>
                </a:schemeClr>
              </a:solidFill>
              <a:latin typeface="+mj-lt"/>
            </a:endParaRPr>
          </a:p>
          <a:p>
            <a:pPr lvl="1"/>
            <a:endParaRPr lang="en-GB" dirty="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300874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fontScale="90000"/>
          </a:bodyPr>
          <a:lstStyle/>
          <a:p>
            <a:r>
              <a:rPr lang="en-GB" dirty="0">
                <a:solidFill>
                  <a:schemeClr val="bg1"/>
                </a:solidFill>
              </a:rPr>
              <a:t>P</a:t>
            </a:r>
            <a:r>
              <a:rPr lang="en-GB" dirty="0" smtClean="0">
                <a:solidFill>
                  <a:schemeClr val="bg1"/>
                </a:solidFill>
              </a:rPr>
              <a:t>ractical love – words that heal</a:t>
            </a:r>
            <a:endParaRPr lang="en-GB" dirty="0">
              <a:solidFill>
                <a:schemeClr val="bg1"/>
              </a:solidFill>
            </a:endParaRPr>
          </a:p>
        </p:txBody>
      </p:sp>
      <p:sp>
        <p:nvSpPr>
          <p:cNvPr id="4" name="Content Placeholder 2"/>
          <p:cNvSpPr txBox="1">
            <a:spLocks/>
          </p:cNvSpPr>
          <p:nvPr/>
        </p:nvSpPr>
        <p:spPr>
          <a:xfrm>
            <a:off x="323528" y="908720"/>
            <a:ext cx="8495519" cy="5688632"/>
          </a:xfrm>
          <a:prstGeom prst="rect">
            <a:avLst/>
          </a:prstGeom>
        </p:spPr>
        <p:txBody>
          <a:bodyPr vert="horz">
            <a:normAutofit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dirty="0" smtClean="0">
                <a:solidFill>
                  <a:schemeClr val="accent1">
                    <a:lumMod val="75000"/>
                  </a:schemeClr>
                </a:solidFill>
                <a:latin typeface="+mj-lt"/>
              </a:rPr>
              <a:t>12v18 “The </a:t>
            </a:r>
            <a:r>
              <a:rPr lang="en-GB" dirty="0">
                <a:solidFill>
                  <a:schemeClr val="accent1">
                    <a:lumMod val="75000"/>
                  </a:schemeClr>
                </a:solidFill>
                <a:latin typeface="+mj-lt"/>
              </a:rPr>
              <a:t>words of the reckless pierce like swords,  but the tongue of the wise brings healing</a:t>
            </a:r>
            <a:r>
              <a:rPr lang="en-GB" dirty="0" smtClean="0">
                <a:solidFill>
                  <a:schemeClr val="accent1">
                    <a:lumMod val="75000"/>
                  </a:schemeClr>
                </a:solidFill>
                <a:latin typeface="+mj-lt"/>
              </a:rPr>
              <a:t>.” </a:t>
            </a:r>
            <a:endParaRPr lang="en-GB" dirty="0">
              <a:solidFill>
                <a:schemeClr val="accent1">
                  <a:lumMod val="75000"/>
                </a:schemeClr>
              </a:solidFill>
              <a:latin typeface="+mj-lt"/>
            </a:endParaRPr>
          </a:p>
          <a:p>
            <a:pPr>
              <a:buClr>
                <a:schemeClr val="bg1"/>
              </a:buClr>
            </a:pPr>
            <a:r>
              <a:rPr lang="en-GB" dirty="0" smtClean="0">
                <a:solidFill>
                  <a:schemeClr val="accent1">
                    <a:lumMod val="75000"/>
                  </a:schemeClr>
                </a:solidFill>
                <a:latin typeface="+mj-lt"/>
              </a:rPr>
              <a:t>Right approach- build up</a:t>
            </a:r>
          </a:p>
          <a:p>
            <a:pPr lvl="1">
              <a:buClr>
                <a:schemeClr val="bg1"/>
              </a:buClr>
            </a:pPr>
            <a:r>
              <a:rPr lang="en-GB" dirty="0" smtClean="0">
                <a:solidFill>
                  <a:schemeClr val="accent1">
                    <a:lumMod val="75000"/>
                  </a:schemeClr>
                </a:solidFill>
                <a:latin typeface="+mj-lt"/>
              </a:rPr>
              <a:t>Guard </a:t>
            </a:r>
            <a:r>
              <a:rPr lang="en-GB" dirty="0">
                <a:solidFill>
                  <a:schemeClr val="accent1">
                    <a:lumMod val="75000"/>
                  </a:schemeClr>
                </a:solidFill>
                <a:latin typeface="+mj-lt"/>
              </a:rPr>
              <a:t>your heart! (4v23</a:t>
            </a:r>
            <a:r>
              <a:rPr lang="en-GB" dirty="0" smtClean="0">
                <a:solidFill>
                  <a:schemeClr val="accent1">
                    <a:lumMod val="75000"/>
                  </a:schemeClr>
                </a:solidFill>
                <a:latin typeface="+mj-lt"/>
              </a:rPr>
              <a:t>). </a:t>
            </a:r>
            <a:r>
              <a:rPr lang="en-GB" b="1" dirty="0" smtClean="0">
                <a:solidFill>
                  <a:schemeClr val="accent1">
                    <a:lumMod val="75000"/>
                  </a:schemeClr>
                </a:solidFill>
                <a:latin typeface="+mj-lt"/>
              </a:rPr>
              <a:t>Pray to make sure you need to deliver the wounds of a friend.</a:t>
            </a:r>
            <a:endParaRPr lang="en-GB" b="1" dirty="0">
              <a:solidFill>
                <a:schemeClr val="accent1">
                  <a:lumMod val="75000"/>
                </a:schemeClr>
              </a:solidFill>
              <a:latin typeface="+mj-lt"/>
            </a:endParaRPr>
          </a:p>
          <a:p>
            <a:pPr>
              <a:buClr>
                <a:schemeClr val="bg1"/>
              </a:buClr>
            </a:pPr>
            <a:r>
              <a:rPr lang="en-GB" dirty="0" smtClean="0">
                <a:solidFill>
                  <a:schemeClr val="accent1">
                    <a:lumMod val="75000"/>
                  </a:schemeClr>
                </a:solidFill>
                <a:latin typeface="+mj-lt"/>
              </a:rPr>
              <a:t>Right style</a:t>
            </a:r>
          </a:p>
          <a:p>
            <a:pPr lvl="1">
              <a:buClr>
                <a:schemeClr val="bg1"/>
              </a:buClr>
            </a:pPr>
            <a:r>
              <a:rPr lang="en-GB" b="1" dirty="0">
                <a:solidFill>
                  <a:schemeClr val="accent1">
                    <a:lumMod val="75000"/>
                  </a:schemeClr>
                </a:solidFill>
                <a:latin typeface="+mj-lt"/>
              </a:rPr>
              <a:t>15v1</a:t>
            </a:r>
            <a:r>
              <a:rPr lang="en-GB" dirty="0">
                <a:solidFill>
                  <a:schemeClr val="accent1">
                    <a:lumMod val="75000"/>
                  </a:schemeClr>
                </a:solidFill>
                <a:latin typeface="+mj-lt"/>
              </a:rPr>
              <a:t> “A gentle answer deflects anger</a:t>
            </a:r>
            <a:r>
              <a:rPr lang="en-GB" dirty="0" smtClean="0">
                <a:solidFill>
                  <a:schemeClr val="accent1">
                    <a:lumMod val="75000"/>
                  </a:schemeClr>
                </a:solidFill>
                <a:latin typeface="+mj-lt"/>
              </a:rPr>
              <a:t>, </a:t>
            </a:r>
            <a:r>
              <a:rPr lang="en-GB" dirty="0">
                <a:solidFill>
                  <a:schemeClr val="accent1">
                    <a:lumMod val="75000"/>
                  </a:schemeClr>
                </a:solidFill>
                <a:latin typeface="+mj-lt"/>
              </a:rPr>
              <a:t>but harsh words make tempers flare</a:t>
            </a:r>
            <a:r>
              <a:rPr lang="en-GB" dirty="0" smtClean="0">
                <a:solidFill>
                  <a:schemeClr val="accent1">
                    <a:lumMod val="75000"/>
                  </a:schemeClr>
                </a:solidFill>
                <a:latin typeface="+mj-lt"/>
              </a:rPr>
              <a:t>.” NLT</a:t>
            </a:r>
          </a:p>
          <a:p>
            <a:pPr lvl="1">
              <a:buClr>
                <a:schemeClr val="bg1"/>
              </a:buClr>
            </a:pPr>
            <a:r>
              <a:rPr lang="en-GB" dirty="0" smtClean="0">
                <a:solidFill>
                  <a:schemeClr val="accent1">
                    <a:lumMod val="75000"/>
                  </a:schemeClr>
                </a:solidFill>
                <a:latin typeface="+mj-lt"/>
              </a:rPr>
              <a:t>Gentle not weak 25v15 </a:t>
            </a:r>
          </a:p>
          <a:p>
            <a:pPr>
              <a:buClr>
                <a:schemeClr val="bg1"/>
              </a:buClr>
            </a:pPr>
            <a:r>
              <a:rPr lang="en-GB" dirty="0" smtClean="0">
                <a:solidFill>
                  <a:schemeClr val="accent1">
                    <a:lumMod val="50000"/>
                  </a:schemeClr>
                </a:solidFill>
                <a:latin typeface="+mj-lt"/>
              </a:rPr>
              <a:t>At the right time - for the individual</a:t>
            </a:r>
          </a:p>
          <a:p>
            <a:pPr lvl="1">
              <a:buClr>
                <a:schemeClr val="bg1"/>
              </a:buClr>
            </a:pPr>
            <a:r>
              <a:rPr lang="en-GB" dirty="0" smtClean="0">
                <a:solidFill>
                  <a:schemeClr val="accent1">
                    <a:lumMod val="50000"/>
                  </a:schemeClr>
                </a:solidFill>
                <a:latin typeface="+mj-lt"/>
              </a:rPr>
              <a:t>15v23 “Everyone </a:t>
            </a:r>
            <a:r>
              <a:rPr lang="en-GB" dirty="0">
                <a:solidFill>
                  <a:schemeClr val="accent1">
                    <a:lumMod val="50000"/>
                  </a:schemeClr>
                </a:solidFill>
                <a:latin typeface="+mj-lt"/>
              </a:rPr>
              <a:t>enjoys a fitting reply</a:t>
            </a:r>
            <a:r>
              <a:rPr lang="en-GB" dirty="0" smtClean="0">
                <a:solidFill>
                  <a:schemeClr val="accent1">
                    <a:lumMod val="50000"/>
                  </a:schemeClr>
                </a:solidFill>
                <a:latin typeface="+mj-lt"/>
              </a:rPr>
              <a:t>; </a:t>
            </a:r>
            <a:r>
              <a:rPr lang="en-GB" dirty="0">
                <a:solidFill>
                  <a:schemeClr val="accent1">
                    <a:lumMod val="50000"/>
                  </a:schemeClr>
                </a:solidFill>
                <a:latin typeface="+mj-lt"/>
              </a:rPr>
              <a:t>it is wonderful to say the right thing at the right time</a:t>
            </a:r>
            <a:r>
              <a:rPr lang="en-GB" dirty="0" smtClean="0">
                <a:solidFill>
                  <a:schemeClr val="accent1">
                    <a:lumMod val="50000"/>
                  </a:schemeClr>
                </a:solidFill>
                <a:latin typeface="+mj-lt"/>
              </a:rPr>
              <a:t>!” NLT</a:t>
            </a:r>
            <a:endParaRPr lang="en-GB" dirty="0">
              <a:solidFill>
                <a:schemeClr val="accent1">
                  <a:lumMod val="50000"/>
                </a:schemeClr>
              </a:solidFill>
              <a:latin typeface="+mj-lt"/>
            </a:endParaRPr>
          </a:p>
          <a:p>
            <a:pPr lvl="1">
              <a:buClr>
                <a:schemeClr val="bg1"/>
              </a:buClr>
            </a:pPr>
            <a:endParaRPr lang="en-GB" dirty="0" smtClean="0">
              <a:solidFill>
                <a:schemeClr val="accent1">
                  <a:lumMod val="50000"/>
                </a:schemeClr>
              </a:solidFill>
              <a:latin typeface="+mj-lt"/>
            </a:endParaRPr>
          </a:p>
          <a:p>
            <a:pPr>
              <a:buClr>
                <a:schemeClr val="bg1"/>
              </a:buClr>
            </a:pPr>
            <a:endParaRPr lang="en-GB" sz="3400" dirty="0" smtClean="0">
              <a:latin typeface="+mj-lt"/>
            </a:endParaRPr>
          </a:p>
        </p:txBody>
      </p:sp>
    </p:spTree>
    <p:extLst>
      <p:ext uri="{BB962C8B-B14F-4D97-AF65-F5344CB8AC3E}">
        <p14:creationId xmlns:p14="http://schemas.microsoft.com/office/powerpoint/2010/main" val="3935487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Summary - application</a:t>
            </a:r>
            <a:endParaRPr lang="en-GB" dirty="0">
              <a:solidFill>
                <a:schemeClr val="bg1"/>
              </a:solidFill>
            </a:endParaRPr>
          </a:p>
        </p:txBody>
      </p:sp>
      <p:sp>
        <p:nvSpPr>
          <p:cNvPr id="3" name="Content Placeholder 2"/>
          <p:cNvSpPr>
            <a:spLocks noGrp="1"/>
          </p:cNvSpPr>
          <p:nvPr>
            <p:ph idx="1"/>
          </p:nvPr>
        </p:nvSpPr>
        <p:spPr>
          <a:xfrm>
            <a:off x="323528" y="836712"/>
            <a:ext cx="8712967" cy="6021288"/>
          </a:xfrm>
        </p:spPr>
        <p:txBody>
          <a:bodyPr>
            <a:normAutofit/>
          </a:bodyPr>
          <a:lstStyle/>
          <a:p>
            <a:pPr>
              <a:buClrTx/>
            </a:pPr>
            <a:r>
              <a:rPr lang="en-GB" dirty="0" smtClean="0">
                <a:solidFill>
                  <a:schemeClr val="accent1">
                    <a:lumMod val="50000"/>
                  </a:schemeClr>
                </a:solidFill>
                <a:latin typeface="+mj-lt"/>
              </a:rPr>
              <a:t>Each of us lives on both sides of the problems associated with the use of words</a:t>
            </a:r>
          </a:p>
          <a:p>
            <a:pPr>
              <a:buClrTx/>
            </a:pPr>
            <a:r>
              <a:rPr lang="en-GB" dirty="0" smtClean="0">
                <a:solidFill>
                  <a:schemeClr val="accent1">
                    <a:lumMod val="50000"/>
                  </a:schemeClr>
                </a:solidFill>
                <a:latin typeface="+mj-lt"/>
              </a:rPr>
              <a:t>We have seen 3 problems</a:t>
            </a:r>
          </a:p>
          <a:p>
            <a:pPr lvl="1">
              <a:buClrTx/>
            </a:pPr>
            <a:r>
              <a:rPr lang="en-GB" dirty="0" smtClean="0">
                <a:solidFill>
                  <a:schemeClr val="accent1">
                    <a:lumMod val="50000"/>
                  </a:schemeClr>
                </a:solidFill>
                <a:latin typeface="+mj-lt"/>
              </a:rPr>
              <a:t>Perverting the truth – lies and flattery</a:t>
            </a:r>
          </a:p>
          <a:p>
            <a:pPr lvl="1">
              <a:buClrTx/>
            </a:pPr>
            <a:r>
              <a:rPr lang="en-GB" dirty="0" smtClean="0">
                <a:solidFill>
                  <a:schemeClr val="accent1">
                    <a:lumMod val="50000"/>
                  </a:schemeClr>
                </a:solidFill>
                <a:latin typeface="+mj-lt"/>
              </a:rPr>
              <a:t>Blurting – lack of control</a:t>
            </a:r>
          </a:p>
          <a:p>
            <a:pPr lvl="1">
              <a:buClrTx/>
            </a:pPr>
            <a:r>
              <a:rPr lang="en-GB" dirty="0" smtClean="0">
                <a:solidFill>
                  <a:schemeClr val="accent1">
                    <a:lumMod val="50000"/>
                  </a:schemeClr>
                </a:solidFill>
                <a:latin typeface="+mj-lt"/>
              </a:rPr>
              <a:t>Hurting – reckless words that pierce like a sword</a:t>
            </a:r>
          </a:p>
          <a:p>
            <a:pPr>
              <a:buClrTx/>
            </a:pPr>
            <a:r>
              <a:rPr lang="en-GB" sz="2800" dirty="0" smtClean="0">
                <a:solidFill>
                  <a:schemeClr val="accent1">
                    <a:lumMod val="50000"/>
                  </a:schemeClr>
                </a:solidFill>
                <a:latin typeface="+mj-lt"/>
              </a:rPr>
              <a:t>Pray for help – this is wisdom (James 1v5)</a:t>
            </a:r>
          </a:p>
          <a:p>
            <a:pPr>
              <a:buClrTx/>
            </a:pPr>
            <a:r>
              <a:rPr lang="en-GB" dirty="0" smtClean="0">
                <a:solidFill>
                  <a:schemeClr val="accent1">
                    <a:lumMod val="50000"/>
                  </a:schemeClr>
                </a:solidFill>
                <a:latin typeface="+mj-lt"/>
              </a:rPr>
              <a:t>Hold our tongues </a:t>
            </a:r>
          </a:p>
          <a:p>
            <a:pPr>
              <a:buClrTx/>
            </a:pPr>
            <a:r>
              <a:rPr lang="en-GB" sz="2800" dirty="0" smtClean="0">
                <a:solidFill>
                  <a:schemeClr val="accent1">
                    <a:lumMod val="50000"/>
                  </a:schemeClr>
                </a:solidFill>
                <a:latin typeface="+mj-lt"/>
              </a:rPr>
              <a:t>Check our hearts</a:t>
            </a:r>
          </a:p>
          <a:p>
            <a:pPr lvl="1">
              <a:buClrTx/>
            </a:pPr>
            <a:r>
              <a:rPr lang="en-GB" sz="2400" dirty="0" smtClean="0">
                <a:solidFill>
                  <a:schemeClr val="accent1">
                    <a:lumMod val="50000"/>
                  </a:schemeClr>
                </a:solidFill>
                <a:latin typeface="+mj-lt"/>
              </a:rPr>
              <a:t>Is our fo</a:t>
            </a:r>
            <a:r>
              <a:rPr lang="en-GB" dirty="0" smtClean="0">
                <a:solidFill>
                  <a:schemeClr val="accent1">
                    <a:lumMod val="50000"/>
                  </a:schemeClr>
                </a:solidFill>
                <a:latin typeface="+mj-lt"/>
              </a:rPr>
              <a:t>cus on spiritual growth?</a:t>
            </a:r>
          </a:p>
          <a:p>
            <a:pPr>
              <a:buClrTx/>
            </a:pPr>
            <a:r>
              <a:rPr lang="en-GB" dirty="0" smtClean="0">
                <a:solidFill>
                  <a:schemeClr val="accent1">
                    <a:lumMod val="50000"/>
                  </a:schemeClr>
                </a:solidFill>
                <a:latin typeface="+mj-lt"/>
              </a:rPr>
              <a:t>Be humble and gracious</a:t>
            </a:r>
          </a:p>
          <a:p>
            <a:pPr lvl="1">
              <a:buClrTx/>
            </a:pPr>
            <a:r>
              <a:rPr lang="en-GB" dirty="0" smtClean="0">
                <a:solidFill>
                  <a:schemeClr val="accent1">
                    <a:lumMod val="50000"/>
                  </a:schemeClr>
                </a:solidFill>
                <a:latin typeface="+mj-lt"/>
              </a:rPr>
              <a:t>Asking for and granting forgiveness</a:t>
            </a:r>
          </a:p>
          <a:p>
            <a:pPr lvl="2">
              <a:buClrTx/>
            </a:pPr>
            <a:endParaRPr lang="en-GB" dirty="0" smtClean="0">
              <a:solidFill>
                <a:schemeClr val="accent1">
                  <a:lumMod val="50000"/>
                </a:schemeClr>
              </a:solidFill>
              <a:latin typeface="+mj-lt"/>
            </a:endParaRPr>
          </a:p>
          <a:p>
            <a:pPr marL="585216" lvl="1" indent="0">
              <a:buClrTx/>
              <a:buNone/>
            </a:pPr>
            <a:endParaRPr lang="en-GB" dirty="0" smtClean="0">
              <a:solidFill>
                <a:schemeClr val="accent1">
                  <a:lumMod val="50000"/>
                </a:schemeClr>
              </a:solidFill>
              <a:latin typeface="+mj-lt"/>
            </a:endParaRPr>
          </a:p>
          <a:p>
            <a:pPr lvl="2">
              <a:buClrTx/>
            </a:pPr>
            <a:endParaRPr lang="en-GB" sz="2600" dirty="0">
              <a:solidFill>
                <a:schemeClr val="accent1">
                  <a:lumMod val="50000"/>
                </a:schemeClr>
              </a:solidFill>
              <a:latin typeface="+mj-lt"/>
            </a:endParaRPr>
          </a:p>
          <a:p>
            <a:pPr lvl="1"/>
            <a:endParaRPr lang="en-GB" dirty="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30198178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Proverbs on words</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Tx/>
            </a:pPr>
            <a:r>
              <a:rPr lang="en-GB" dirty="0" smtClean="0">
                <a:solidFill>
                  <a:schemeClr val="accent1">
                    <a:lumMod val="75000"/>
                  </a:schemeClr>
                </a:solidFill>
                <a:latin typeface="+mj-lt"/>
              </a:rPr>
              <a:t>Using words – </a:t>
            </a:r>
          </a:p>
          <a:p>
            <a:pPr lvl="1">
              <a:buClrTx/>
            </a:pPr>
            <a:r>
              <a:rPr lang="en-GB" dirty="0" smtClean="0">
                <a:solidFill>
                  <a:schemeClr val="accent1">
                    <a:lumMod val="75000"/>
                  </a:schemeClr>
                </a:solidFill>
                <a:latin typeface="+mj-lt"/>
              </a:rPr>
              <a:t>Power of words for good or ill!</a:t>
            </a:r>
          </a:p>
          <a:p>
            <a:pPr>
              <a:buClrTx/>
            </a:pPr>
            <a:r>
              <a:rPr lang="en-GB" dirty="0" smtClean="0">
                <a:solidFill>
                  <a:schemeClr val="accent1">
                    <a:lumMod val="75000"/>
                  </a:schemeClr>
                </a:solidFill>
                <a:latin typeface="+mj-lt"/>
              </a:rPr>
              <a:t>What they say about us</a:t>
            </a:r>
          </a:p>
          <a:p>
            <a:pPr lvl="1">
              <a:buClrTx/>
            </a:pPr>
            <a:r>
              <a:rPr lang="en-GB" dirty="0">
                <a:solidFill>
                  <a:schemeClr val="accent1">
                    <a:lumMod val="75000"/>
                  </a:schemeClr>
                </a:solidFill>
                <a:latin typeface="+mj-lt"/>
              </a:rPr>
              <a:t>Matt </a:t>
            </a:r>
            <a:r>
              <a:rPr lang="en-GB" dirty="0" smtClean="0">
                <a:solidFill>
                  <a:schemeClr val="accent1">
                    <a:lumMod val="75000"/>
                  </a:schemeClr>
                </a:solidFill>
                <a:latin typeface="+mj-lt"/>
              </a:rPr>
              <a:t>15v18-19 “</a:t>
            </a:r>
            <a:r>
              <a:rPr lang="en-GB" baseline="40000" dirty="0" smtClean="0">
                <a:solidFill>
                  <a:schemeClr val="accent1">
                    <a:lumMod val="75000"/>
                  </a:schemeClr>
                </a:solidFill>
                <a:latin typeface="+mj-lt"/>
              </a:rPr>
              <a:t>18</a:t>
            </a:r>
            <a:r>
              <a:rPr lang="en-GB" dirty="0" smtClean="0">
                <a:solidFill>
                  <a:schemeClr val="accent1">
                    <a:lumMod val="75000"/>
                  </a:schemeClr>
                </a:solidFill>
                <a:latin typeface="+mj-lt"/>
              </a:rPr>
              <a:t> </a:t>
            </a:r>
            <a:r>
              <a:rPr lang="en-GB" dirty="0">
                <a:solidFill>
                  <a:schemeClr val="accent1">
                    <a:lumMod val="75000"/>
                  </a:schemeClr>
                </a:solidFill>
                <a:latin typeface="+mj-lt"/>
              </a:rPr>
              <a:t>But the things that come out of a person’s mouth come from the heart, and these defile them. </a:t>
            </a:r>
            <a:r>
              <a:rPr lang="en-GB" baseline="40000" dirty="0">
                <a:solidFill>
                  <a:schemeClr val="accent1">
                    <a:lumMod val="75000"/>
                  </a:schemeClr>
                </a:solidFill>
                <a:latin typeface="+mj-lt"/>
              </a:rPr>
              <a:t>19</a:t>
            </a:r>
            <a:r>
              <a:rPr lang="en-GB" dirty="0">
                <a:solidFill>
                  <a:schemeClr val="accent1">
                    <a:lumMod val="75000"/>
                  </a:schemeClr>
                </a:solidFill>
                <a:latin typeface="+mj-lt"/>
              </a:rPr>
              <a:t> For out of the heart come evil thoughts – murder, adultery, sexual immorality, theft, false testimony, slander</a:t>
            </a:r>
            <a:r>
              <a:rPr lang="en-GB" dirty="0" smtClean="0">
                <a:solidFill>
                  <a:schemeClr val="accent1">
                    <a:lumMod val="75000"/>
                  </a:schemeClr>
                </a:solidFill>
                <a:latin typeface="+mj-lt"/>
              </a:rPr>
              <a:t>.”</a:t>
            </a:r>
          </a:p>
          <a:p>
            <a:pPr lvl="1">
              <a:buClrTx/>
            </a:pPr>
            <a:r>
              <a:rPr lang="en-GB" dirty="0" err="1">
                <a:solidFill>
                  <a:schemeClr val="accent1">
                    <a:lumMod val="50000"/>
                  </a:schemeClr>
                </a:solidFill>
                <a:latin typeface="+mj-lt"/>
              </a:rPr>
              <a:t>Prov</a:t>
            </a:r>
            <a:r>
              <a:rPr lang="en-GB" dirty="0">
                <a:solidFill>
                  <a:schemeClr val="accent1">
                    <a:lumMod val="50000"/>
                  </a:schemeClr>
                </a:solidFill>
                <a:latin typeface="+mj-lt"/>
              </a:rPr>
              <a:t> </a:t>
            </a:r>
            <a:r>
              <a:rPr lang="en-GB" dirty="0">
                <a:solidFill>
                  <a:schemeClr val="accent1">
                    <a:lumMod val="50000"/>
                  </a:schemeClr>
                </a:solidFill>
                <a:latin typeface="+mj-lt"/>
              </a:rPr>
              <a:t>4v23-24 “Above all else, guard your heart, for everything you do flows from it. </a:t>
            </a:r>
            <a:r>
              <a:rPr lang="en-GB" baseline="40000" dirty="0" smtClean="0">
                <a:solidFill>
                  <a:schemeClr val="accent1">
                    <a:lumMod val="50000"/>
                  </a:schemeClr>
                </a:solidFill>
                <a:latin typeface="+mj-lt"/>
              </a:rPr>
              <a:t>24</a:t>
            </a:r>
            <a:r>
              <a:rPr lang="en-GB" dirty="0" smtClean="0">
                <a:solidFill>
                  <a:schemeClr val="accent1">
                    <a:lumMod val="50000"/>
                  </a:schemeClr>
                </a:solidFill>
                <a:latin typeface="+mj-lt"/>
              </a:rPr>
              <a:t> </a:t>
            </a:r>
            <a:r>
              <a:rPr lang="en-GB" dirty="0">
                <a:solidFill>
                  <a:schemeClr val="accent1">
                    <a:lumMod val="50000"/>
                  </a:schemeClr>
                </a:solidFill>
                <a:latin typeface="+mj-lt"/>
              </a:rPr>
              <a:t>Keep your mouth free of perversity; keep corrupt talk far from your lips</a:t>
            </a:r>
            <a:r>
              <a:rPr lang="en-GB" dirty="0" smtClean="0">
                <a:solidFill>
                  <a:schemeClr val="accent1">
                    <a:lumMod val="50000"/>
                  </a:schemeClr>
                </a:solidFill>
                <a:latin typeface="+mj-lt"/>
              </a:rPr>
              <a:t>.”</a:t>
            </a:r>
            <a:endParaRPr lang="en-GB" dirty="0">
              <a:solidFill>
                <a:schemeClr val="accent1">
                  <a:lumMod val="50000"/>
                </a:schemeClr>
              </a:solidFill>
              <a:latin typeface="+mj-lt"/>
            </a:endParaRPr>
          </a:p>
          <a:p>
            <a:pPr lvl="1"/>
            <a:endParaRPr lang="en-GB" dirty="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1653583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Proverbs on words</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Tx/>
            </a:pPr>
            <a:r>
              <a:rPr lang="en-GB" sz="3200" dirty="0" smtClean="0">
                <a:solidFill>
                  <a:schemeClr val="accent1">
                    <a:lumMod val="50000"/>
                  </a:schemeClr>
                </a:solidFill>
                <a:latin typeface="+mj-lt"/>
              </a:rPr>
              <a:t>How we use word - Proverbs</a:t>
            </a:r>
          </a:p>
          <a:p>
            <a:pPr lvl="1">
              <a:buClrTx/>
            </a:pPr>
            <a:r>
              <a:rPr lang="en-GB" sz="2800" dirty="0" err="1" smtClean="0">
                <a:solidFill>
                  <a:schemeClr val="accent1">
                    <a:lumMod val="50000"/>
                  </a:schemeClr>
                </a:solidFill>
                <a:latin typeface="+mj-lt"/>
              </a:rPr>
              <a:t>Prov</a:t>
            </a:r>
            <a:r>
              <a:rPr lang="en-GB" sz="2800" dirty="0" smtClean="0">
                <a:solidFill>
                  <a:schemeClr val="accent1">
                    <a:lumMod val="50000"/>
                  </a:schemeClr>
                </a:solidFill>
                <a:latin typeface="+mj-lt"/>
              </a:rPr>
              <a:t> 12v17-19 </a:t>
            </a:r>
            <a:r>
              <a:rPr lang="en-GB" sz="2800" dirty="0">
                <a:solidFill>
                  <a:schemeClr val="accent1">
                    <a:lumMod val="50000"/>
                  </a:schemeClr>
                </a:solidFill>
                <a:latin typeface="+mj-lt"/>
              </a:rPr>
              <a:t>“An honest witness tells the truth</a:t>
            </a:r>
            <a:r>
              <a:rPr lang="en-GB" sz="2800" dirty="0" smtClean="0">
                <a:solidFill>
                  <a:schemeClr val="accent1">
                    <a:lumMod val="50000"/>
                  </a:schemeClr>
                </a:solidFill>
                <a:latin typeface="+mj-lt"/>
              </a:rPr>
              <a:t>, but </a:t>
            </a:r>
            <a:r>
              <a:rPr lang="en-GB" sz="2800" dirty="0">
                <a:solidFill>
                  <a:schemeClr val="accent1">
                    <a:lumMod val="50000"/>
                  </a:schemeClr>
                </a:solidFill>
                <a:latin typeface="+mj-lt"/>
              </a:rPr>
              <a:t>a false witness tells </a:t>
            </a:r>
            <a:r>
              <a:rPr lang="en-GB" sz="2800" dirty="0" smtClean="0">
                <a:solidFill>
                  <a:schemeClr val="accent1">
                    <a:lumMod val="50000"/>
                  </a:schemeClr>
                </a:solidFill>
                <a:latin typeface="+mj-lt"/>
              </a:rPr>
              <a:t>lies. </a:t>
            </a:r>
            <a:r>
              <a:rPr lang="en-GB" sz="2800" baseline="44000" dirty="0" smtClean="0">
                <a:solidFill>
                  <a:schemeClr val="accent1">
                    <a:lumMod val="50000"/>
                  </a:schemeClr>
                </a:solidFill>
                <a:latin typeface="+mj-lt"/>
              </a:rPr>
              <a:t>18</a:t>
            </a:r>
            <a:r>
              <a:rPr lang="en-GB" sz="2800" dirty="0" smtClean="0">
                <a:solidFill>
                  <a:schemeClr val="accent1">
                    <a:lumMod val="50000"/>
                  </a:schemeClr>
                </a:solidFill>
                <a:latin typeface="+mj-lt"/>
              </a:rPr>
              <a:t> </a:t>
            </a:r>
            <a:r>
              <a:rPr lang="en-GB" sz="2800" b="1" dirty="0">
                <a:solidFill>
                  <a:schemeClr val="accent1">
                    <a:lumMod val="50000"/>
                  </a:schemeClr>
                </a:solidFill>
                <a:latin typeface="+mj-lt"/>
              </a:rPr>
              <a:t>The words of the reckless pierce like swords</a:t>
            </a:r>
            <a:r>
              <a:rPr lang="en-GB" sz="2800" b="1" dirty="0" smtClean="0">
                <a:solidFill>
                  <a:schemeClr val="accent1">
                    <a:lumMod val="50000"/>
                  </a:schemeClr>
                </a:solidFill>
                <a:latin typeface="+mj-lt"/>
              </a:rPr>
              <a:t>,  but </a:t>
            </a:r>
            <a:r>
              <a:rPr lang="en-GB" sz="2800" b="1" dirty="0">
                <a:solidFill>
                  <a:schemeClr val="accent1">
                    <a:lumMod val="50000"/>
                  </a:schemeClr>
                </a:solidFill>
                <a:latin typeface="+mj-lt"/>
              </a:rPr>
              <a:t>the tongue of the wise brings </a:t>
            </a:r>
            <a:r>
              <a:rPr lang="en-GB" sz="2800" b="1" dirty="0" smtClean="0">
                <a:solidFill>
                  <a:schemeClr val="accent1">
                    <a:lumMod val="50000"/>
                  </a:schemeClr>
                </a:solidFill>
                <a:latin typeface="+mj-lt"/>
              </a:rPr>
              <a:t>healing. </a:t>
            </a:r>
            <a:r>
              <a:rPr lang="en-GB" sz="2800" baseline="44000" dirty="0" smtClean="0">
                <a:solidFill>
                  <a:schemeClr val="accent1">
                    <a:lumMod val="50000"/>
                  </a:schemeClr>
                </a:solidFill>
                <a:latin typeface="+mj-lt"/>
              </a:rPr>
              <a:t>19</a:t>
            </a:r>
            <a:r>
              <a:rPr lang="en-GB" sz="2800" dirty="0" smtClean="0">
                <a:solidFill>
                  <a:schemeClr val="accent1">
                    <a:lumMod val="50000"/>
                  </a:schemeClr>
                </a:solidFill>
                <a:latin typeface="+mj-lt"/>
              </a:rPr>
              <a:t> </a:t>
            </a:r>
            <a:r>
              <a:rPr lang="en-GB" sz="2800" dirty="0">
                <a:solidFill>
                  <a:schemeClr val="accent1">
                    <a:lumMod val="50000"/>
                  </a:schemeClr>
                </a:solidFill>
                <a:latin typeface="+mj-lt"/>
              </a:rPr>
              <a:t>Truthful lips endure for ever</a:t>
            </a:r>
            <a:r>
              <a:rPr lang="en-GB" sz="2800" dirty="0" smtClean="0">
                <a:solidFill>
                  <a:schemeClr val="accent1">
                    <a:lumMod val="50000"/>
                  </a:schemeClr>
                </a:solidFill>
                <a:latin typeface="+mj-lt"/>
              </a:rPr>
              <a:t>, </a:t>
            </a:r>
            <a:r>
              <a:rPr lang="en-GB" sz="2800" dirty="0">
                <a:solidFill>
                  <a:schemeClr val="accent1">
                    <a:lumMod val="50000"/>
                  </a:schemeClr>
                </a:solidFill>
                <a:latin typeface="+mj-lt"/>
              </a:rPr>
              <a:t>but a lying tongue lasts only a </a:t>
            </a:r>
            <a:r>
              <a:rPr lang="en-GB" sz="2800" dirty="0" smtClean="0">
                <a:solidFill>
                  <a:schemeClr val="accent1">
                    <a:lumMod val="50000"/>
                  </a:schemeClr>
                </a:solidFill>
                <a:latin typeface="+mj-lt"/>
              </a:rPr>
              <a:t>moment.”</a:t>
            </a:r>
          </a:p>
          <a:p>
            <a:endParaRPr lang="en-GB" sz="3400" dirty="0" smtClean="0">
              <a:latin typeface="+mj-lt"/>
            </a:endParaRPr>
          </a:p>
        </p:txBody>
      </p:sp>
    </p:spTree>
    <p:extLst>
      <p:ext uri="{BB962C8B-B14F-4D97-AF65-F5344CB8AC3E}">
        <p14:creationId xmlns:p14="http://schemas.microsoft.com/office/powerpoint/2010/main" val="166183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fontScale="90000"/>
          </a:bodyPr>
          <a:lstStyle/>
          <a:p>
            <a:r>
              <a:rPr lang="en-GB" dirty="0" smtClean="0">
                <a:solidFill>
                  <a:schemeClr val="bg1"/>
                </a:solidFill>
              </a:rPr>
              <a:t>Proverbs on words - perverting</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lnSpcReduction="10000"/>
          </a:bodyPr>
          <a:lstStyle/>
          <a:p>
            <a:pPr>
              <a:buClr>
                <a:schemeClr val="bg1"/>
              </a:buClr>
            </a:pPr>
            <a:r>
              <a:rPr lang="en-GB" dirty="0" err="1" smtClean="0">
                <a:solidFill>
                  <a:schemeClr val="accent1">
                    <a:lumMod val="50000"/>
                  </a:schemeClr>
                </a:solidFill>
                <a:latin typeface="+mj-lt"/>
              </a:rPr>
              <a:t>Prov</a:t>
            </a:r>
            <a:r>
              <a:rPr lang="en-GB" dirty="0" smtClean="0">
                <a:solidFill>
                  <a:schemeClr val="accent1">
                    <a:lumMod val="50000"/>
                  </a:schemeClr>
                </a:solidFill>
                <a:latin typeface="+mj-lt"/>
              </a:rPr>
              <a:t> 12v17 </a:t>
            </a:r>
            <a:r>
              <a:rPr lang="en-GB" dirty="0">
                <a:solidFill>
                  <a:schemeClr val="accent1">
                    <a:lumMod val="50000"/>
                  </a:schemeClr>
                </a:solidFill>
                <a:latin typeface="+mj-lt"/>
              </a:rPr>
              <a:t>“An honest witness tells the truth</a:t>
            </a:r>
            <a:r>
              <a:rPr lang="en-GB" dirty="0" smtClean="0">
                <a:solidFill>
                  <a:schemeClr val="accent1">
                    <a:lumMod val="50000"/>
                  </a:schemeClr>
                </a:solidFill>
                <a:latin typeface="+mj-lt"/>
              </a:rPr>
              <a:t>, but </a:t>
            </a:r>
            <a:r>
              <a:rPr lang="en-GB" dirty="0">
                <a:solidFill>
                  <a:schemeClr val="accent1">
                    <a:lumMod val="50000"/>
                  </a:schemeClr>
                </a:solidFill>
                <a:latin typeface="+mj-lt"/>
              </a:rPr>
              <a:t>a false witness tells </a:t>
            </a:r>
            <a:r>
              <a:rPr lang="en-GB" dirty="0" smtClean="0">
                <a:solidFill>
                  <a:schemeClr val="accent1">
                    <a:lumMod val="50000"/>
                  </a:schemeClr>
                </a:solidFill>
                <a:latin typeface="+mj-lt"/>
              </a:rPr>
              <a:t>lies.” </a:t>
            </a:r>
          </a:p>
          <a:p>
            <a:pPr lvl="1">
              <a:buClr>
                <a:schemeClr val="bg1"/>
              </a:buClr>
            </a:pPr>
            <a:r>
              <a:rPr lang="en-GB" dirty="0" smtClean="0">
                <a:solidFill>
                  <a:schemeClr val="accent1">
                    <a:lumMod val="50000"/>
                  </a:schemeClr>
                </a:solidFill>
                <a:latin typeface="+mj-lt"/>
              </a:rPr>
              <a:t>Habit – sin begets sin!</a:t>
            </a:r>
          </a:p>
          <a:p>
            <a:pPr lvl="1">
              <a:buClr>
                <a:schemeClr val="bg1"/>
              </a:buClr>
            </a:pPr>
            <a:r>
              <a:rPr lang="en-GB" dirty="0" smtClean="0">
                <a:solidFill>
                  <a:schemeClr val="accent1">
                    <a:lumMod val="50000"/>
                  </a:schemeClr>
                </a:solidFill>
                <a:latin typeface="+mj-lt"/>
              </a:rPr>
              <a:t>Inclination/Heart 26v24 “Enemies </a:t>
            </a:r>
            <a:r>
              <a:rPr lang="en-GB" dirty="0">
                <a:solidFill>
                  <a:schemeClr val="accent1">
                    <a:lumMod val="50000"/>
                  </a:schemeClr>
                </a:solidFill>
                <a:latin typeface="+mj-lt"/>
              </a:rPr>
              <a:t>disguise themselves with their lips, but in their hearts they harbour deceit</a:t>
            </a:r>
            <a:r>
              <a:rPr lang="en-GB" dirty="0" smtClean="0">
                <a:solidFill>
                  <a:schemeClr val="accent1">
                    <a:lumMod val="50000"/>
                  </a:schemeClr>
                </a:solidFill>
                <a:latin typeface="+mj-lt"/>
              </a:rPr>
              <a:t>.”</a:t>
            </a:r>
          </a:p>
          <a:p>
            <a:pPr lvl="2">
              <a:buClr>
                <a:schemeClr val="bg1"/>
              </a:buClr>
            </a:pPr>
            <a:r>
              <a:rPr lang="en-GB" dirty="0">
                <a:solidFill>
                  <a:schemeClr val="accent1">
                    <a:lumMod val="50000"/>
                  </a:schemeClr>
                </a:solidFill>
                <a:latin typeface="+mj-lt"/>
              </a:rPr>
              <a:t>Joseph’s brothers and the blood stained coat</a:t>
            </a:r>
          </a:p>
          <a:p>
            <a:pPr lvl="2">
              <a:buClr>
                <a:schemeClr val="bg1"/>
              </a:buClr>
            </a:pPr>
            <a:r>
              <a:rPr lang="en-GB" dirty="0">
                <a:solidFill>
                  <a:schemeClr val="accent1">
                    <a:lumMod val="50000"/>
                  </a:schemeClr>
                </a:solidFill>
                <a:latin typeface="+mj-lt"/>
              </a:rPr>
              <a:t>Gen 37v32-35a “They took the ornate robe back to their father and said, ‘We found this. Examine it to see whether it is your son’s robe.’ </a:t>
            </a:r>
          </a:p>
          <a:p>
            <a:pPr lvl="2">
              <a:buClr>
                <a:schemeClr val="bg1"/>
              </a:buClr>
            </a:pPr>
            <a:r>
              <a:rPr lang="en-GB" dirty="0">
                <a:solidFill>
                  <a:schemeClr val="accent1">
                    <a:lumMod val="50000"/>
                  </a:schemeClr>
                </a:solidFill>
                <a:latin typeface="+mj-lt"/>
              </a:rPr>
              <a:t>He recognised it and said, ‘It is my son’s robe! Some ferocious animal has devoured him. Joseph has surely been torn to pieces.’  Then Jacob tore his clothes, put on sackcloth and mourned for his son many days. </a:t>
            </a:r>
            <a:r>
              <a:rPr lang="en-GB" b="1" dirty="0">
                <a:solidFill>
                  <a:schemeClr val="accent1">
                    <a:lumMod val="50000"/>
                  </a:schemeClr>
                </a:solidFill>
                <a:latin typeface="+mj-lt"/>
              </a:rPr>
              <a:t>All his sons and daughters came to comfort </a:t>
            </a:r>
            <a:r>
              <a:rPr lang="en-GB" b="1" dirty="0" smtClean="0">
                <a:solidFill>
                  <a:schemeClr val="accent1">
                    <a:lumMod val="50000"/>
                  </a:schemeClr>
                </a:solidFill>
                <a:latin typeface="+mj-lt"/>
              </a:rPr>
              <a:t>him</a:t>
            </a:r>
            <a:r>
              <a:rPr lang="en-GB" dirty="0" smtClean="0">
                <a:solidFill>
                  <a:schemeClr val="accent1">
                    <a:lumMod val="50000"/>
                  </a:schemeClr>
                </a:solidFill>
                <a:latin typeface="+mj-lt"/>
              </a:rPr>
              <a:t>”</a:t>
            </a:r>
            <a:endParaRPr lang="en-GB" dirty="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2702898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fontScale="90000"/>
          </a:bodyPr>
          <a:lstStyle/>
          <a:p>
            <a:r>
              <a:rPr lang="en-GB" dirty="0" smtClean="0">
                <a:solidFill>
                  <a:schemeClr val="bg1"/>
                </a:solidFill>
              </a:rPr>
              <a:t>Proverbs on words - perverting</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
                <a:schemeClr val="bg1"/>
              </a:buClr>
            </a:pPr>
            <a:r>
              <a:rPr lang="en-GB" dirty="0" err="1" smtClean="0">
                <a:solidFill>
                  <a:schemeClr val="accent1">
                    <a:lumMod val="75000"/>
                  </a:schemeClr>
                </a:solidFill>
                <a:latin typeface="+mj-lt"/>
              </a:rPr>
              <a:t>Prov</a:t>
            </a:r>
            <a:r>
              <a:rPr lang="en-GB" dirty="0" smtClean="0">
                <a:solidFill>
                  <a:schemeClr val="accent1">
                    <a:lumMod val="75000"/>
                  </a:schemeClr>
                </a:solidFill>
                <a:latin typeface="+mj-lt"/>
              </a:rPr>
              <a:t> 12v17 </a:t>
            </a:r>
            <a:r>
              <a:rPr lang="en-GB" dirty="0">
                <a:solidFill>
                  <a:schemeClr val="accent1">
                    <a:lumMod val="75000"/>
                  </a:schemeClr>
                </a:solidFill>
                <a:latin typeface="+mj-lt"/>
              </a:rPr>
              <a:t>“An honest witness tells the truth</a:t>
            </a:r>
            <a:r>
              <a:rPr lang="en-GB" dirty="0" smtClean="0">
                <a:solidFill>
                  <a:schemeClr val="accent1">
                    <a:lumMod val="75000"/>
                  </a:schemeClr>
                </a:solidFill>
                <a:latin typeface="+mj-lt"/>
              </a:rPr>
              <a:t>, but </a:t>
            </a:r>
            <a:r>
              <a:rPr lang="en-GB" dirty="0">
                <a:solidFill>
                  <a:schemeClr val="accent1">
                    <a:lumMod val="75000"/>
                  </a:schemeClr>
                </a:solidFill>
                <a:latin typeface="+mj-lt"/>
              </a:rPr>
              <a:t>a false witness tells </a:t>
            </a:r>
            <a:r>
              <a:rPr lang="en-GB" dirty="0" smtClean="0">
                <a:solidFill>
                  <a:schemeClr val="accent1">
                    <a:lumMod val="75000"/>
                  </a:schemeClr>
                </a:solidFill>
                <a:latin typeface="+mj-lt"/>
              </a:rPr>
              <a:t>lies.” </a:t>
            </a:r>
          </a:p>
          <a:p>
            <a:pPr lvl="1">
              <a:buClr>
                <a:schemeClr val="bg1"/>
              </a:buClr>
            </a:pPr>
            <a:r>
              <a:rPr lang="en-GB" dirty="0" smtClean="0">
                <a:solidFill>
                  <a:schemeClr val="accent1">
                    <a:lumMod val="75000"/>
                  </a:schemeClr>
                </a:solidFill>
                <a:latin typeface="+mj-lt"/>
              </a:rPr>
              <a:t>Habit – sin begets sin!</a:t>
            </a:r>
          </a:p>
          <a:p>
            <a:pPr lvl="1">
              <a:buClr>
                <a:schemeClr val="bg1"/>
              </a:buClr>
            </a:pPr>
            <a:r>
              <a:rPr lang="en-GB" dirty="0" smtClean="0">
                <a:solidFill>
                  <a:schemeClr val="accent1">
                    <a:lumMod val="75000"/>
                  </a:schemeClr>
                </a:solidFill>
                <a:latin typeface="+mj-lt"/>
              </a:rPr>
              <a:t>Inclination/Heart 26v24 “Enemies </a:t>
            </a:r>
            <a:r>
              <a:rPr lang="en-GB" dirty="0">
                <a:solidFill>
                  <a:schemeClr val="accent1">
                    <a:lumMod val="75000"/>
                  </a:schemeClr>
                </a:solidFill>
                <a:latin typeface="+mj-lt"/>
              </a:rPr>
              <a:t>disguise themselves with their lips, but in their hearts they harbour deceit</a:t>
            </a:r>
            <a:r>
              <a:rPr lang="en-GB" dirty="0" smtClean="0">
                <a:solidFill>
                  <a:schemeClr val="accent1">
                    <a:lumMod val="75000"/>
                  </a:schemeClr>
                </a:solidFill>
                <a:latin typeface="+mj-lt"/>
              </a:rPr>
              <a:t>.”</a:t>
            </a:r>
          </a:p>
          <a:p>
            <a:pPr lvl="2">
              <a:buClr>
                <a:schemeClr val="bg1"/>
              </a:buClr>
            </a:pPr>
            <a:r>
              <a:rPr lang="en-GB" dirty="0" smtClean="0">
                <a:solidFill>
                  <a:schemeClr val="accent1">
                    <a:lumMod val="75000"/>
                  </a:schemeClr>
                </a:solidFill>
                <a:latin typeface="+mj-lt"/>
              </a:rPr>
              <a:t>Joseph’s brothers Gen 37</a:t>
            </a:r>
            <a:endParaRPr lang="en-GB" dirty="0">
              <a:solidFill>
                <a:schemeClr val="accent1">
                  <a:lumMod val="75000"/>
                </a:schemeClr>
              </a:solidFill>
              <a:latin typeface="+mj-lt"/>
            </a:endParaRPr>
          </a:p>
          <a:p>
            <a:pPr lvl="1">
              <a:buClr>
                <a:schemeClr val="bg1"/>
              </a:buClr>
            </a:pPr>
            <a:r>
              <a:rPr lang="en-GB" dirty="0" smtClean="0">
                <a:solidFill>
                  <a:schemeClr val="accent1">
                    <a:lumMod val="50000"/>
                  </a:schemeClr>
                </a:solidFill>
                <a:latin typeface="+mj-lt"/>
              </a:rPr>
              <a:t>Condemnation 12v19b “but a lying tongue lasts only a moment.”</a:t>
            </a:r>
          </a:p>
          <a:p>
            <a:pPr lvl="1">
              <a:buClr>
                <a:schemeClr val="bg1"/>
              </a:buClr>
            </a:pPr>
            <a:r>
              <a:rPr lang="en-GB" dirty="0" smtClean="0">
                <a:solidFill>
                  <a:schemeClr val="accent1">
                    <a:lumMod val="50000"/>
                  </a:schemeClr>
                </a:solidFill>
                <a:latin typeface="+mj-lt"/>
              </a:rPr>
              <a:t>26v26 “Their </a:t>
            </a:r>
            <a:r>
              <a:rPr lang="en-GB" dirty="0">
                <a:solidFill>
                  <a:schemeClr val="accent1">
                    <a:lumMod val="50000"/>
                  </a:schemeClr>
                </a:solidFill>
                <a:latin typeface="+mj-lt"/>
              </a:rPr>
              <a:t>malice may be concealed by deception, </a:t>
            </a:r>
            <a:r>
              <a:rPr lang="en-GB" dirty="0" smtClean="0">
                <a:solidFill>
                  <a:schemeClr val="accent1">
                    <a:lumMod val="50000"/>
                  </a:schemeClr>
                </a:solidFill>
                <a:latin typeface="+mj-lt"/>
              </a:rPr>
              <a:t>but </a:t>
            </a:r>
            <a:r>
              <a:rPr lang="en-GB" dirty="0">
                <a:solidFill>
                  <a:schemeClr val="accent1">
                    <a:lumMod val="50000"/>
                  </a:schemeClr>
                </a:solidFill>
                <a:latin typeface="+mj-lt"/>
              </a:rPr>
              <a:t>their wickedness will be exposed in the </a:t>
            </a:r>
            <a:r>
              <a:rPr lang="en-GB" dirty="0" smtClean="0">
                <a:solidFill>
                  <a:schemeClr val="accent1">
                    <a:lumMod val="50000"/>
                  </a:schemeClr>
                </a:solidFill>
                <a:latin typeface="+mj-lt"/>
              </a:rPr>
              <a:t>assembly.” </a:t>
            </a:r>
          </a:p>
          <a:p>
            <a:endParaRPr lang="en-GB" sz="3400" dirty="0" smtClean="0">
              <a:latin typeface="+mj-lt"/>
            </a:endParaRPr>
          </a:p>
        </p:txBody>
      </p:sp>
    </p:spTree>
    <p:extLst>
      <p:ext uri="{BB962C8B-B14F-4D97-AF65-F5344CB8AC3E}">
        <p14:creationId xmlns:p14="http://schemas.microsoft.com/office/powerpoint/2010/main" val="19340950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fontScale="90000"/>
          </a:bodyPr>
          <a:lstStyle/>
          <a:p>
            <a:r>
              <a:rPr lang="en-GB" dirty="0" smtClean="0">
                <a:solidFill>
                  <a:schemeClr val="bg1"/>
                </a:solidFill>
              </a:rPr>
              <a:t>Proverbs on words - Perverting</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
                <a:schemeClr val="bg1"/>
              </a:buClr>
            </a:pPr>
            <a:r>
              <a:rPr lang="en-GB" dirty="0" err="1" smtClean="0">
                <a:solidFill>
                  <a:schemeClr val="accent1">
                    <a:lumMod val="75000"/>
                  </a:schemeClr>
                </a:solidFill>
                <a:latin typeface="+mj-lt"/>
              </a:rPr>
              <a:t>Prov</a:t>
            </a:r>
            <a:r>
              <a:rPr lang="en-GB" dirty="0" smtClean="0">
                <a:solidFill>
                  <a:schemeClr val="accent1">
                    <a:lumMod val="75000"/>
                  </a:schemeClr>
                </a:solidFill>
                <a:latin typeface="+mj-lt"/>
              </a:rPr>
              <a:t> 12v17 </a:t>
            </a:r>
            <a:r>
              <a:rPr lang="en-GB" dirty="0">
                <a:solidFill>
                  <a:schemeClr val="accent1">
                    <a:lumMod val="75000"/>
                  </a:schemeClr>
                </a:solidFill>
                <a:latin typeface="+mj-lt"/>
              </a:rPr>
              <a:t>“An honest witness tells the truth</a:t>
            </a:r>
            <a:r>
              <a:rPr lang="en-GB" dirty="0" smtClean="0">
                <a:solidFill>
                  <a:schemeClr val="accent1">
                    <a:lumMod val="75000"/>
                  </a:schemeClr>
                </a:solidFill>
                <a:latin typeface="+mj-lt"/>
              </a:rPr>
              <a:t>, but </a:t>
            </a:r>
            <a:r>
              <a:rPr lang="en-GB" dirty="0">
                <a:solidFill>
                  <a:schemeClr val="accent1">
                    <a:lumMod val="75000"/>
                  </a:schemeClr>
                </a:solidFill>
                <a:latin typeface="+mj-lt"/>
              </a:rPr>
              <a:t>a false witness tells </a:t>
            </a:r>
            <a:r>
              <a:rPr lang="en-GB" dirty="0" smtClean="0">
                <a:solidFill>
                  <a:schemeClr val="accent1">
                    <a:lumMod val="75000"/>
                  </a:schemeClr>
                </a:solidFill>
                <a:latin typeface="+mj-lt"/>
              </a:rPr>
              <a:t>lies.” </a:t>
            </a:r>
          </a:p>
          <a:p>
            <a:pPr lvl="1">
              <a:buClr>
                <a:schemeClr val="bg1"/>
              </a:buClr>
            </a:pPr>
            <a:r>
              <a:rPr lang="en-GB" dirty="0" smtClean="0">
                <a:solidFill>
                  <a:schemeClr val="accent1">
                    <a:lumMod val="75000"/>
                  </a:schemeClr>
                </a:solidFill>
                <a:latin typeface="+mj-lt"/>
              </a:rPr>
              <a:t>26v26 “Their </a:t>
            </a:r>
            <a:r>
              <a:rPr lang="en-GB" dirty="0">
                <a:solidFill>
                  <a:schemeClr val="accent1">
                    <a:lumMod val="75000"/>
                  </a:schemeClr>
                </a:solidFill>
                <a:latin typeface="+mj-lt"/>
              </a:rPr>
              <a:t>malice may be concealed by deception, </a:t>
            </a:r>
            <a:r>
              <a:rPr lang="en-GB" dirty="0" smtClean="0">
                <a:solidFill>
                  <a:schemeClr val="accent1">
                    <a:lumMod val="75000"/>
                  </a:schemeClr>
                </a:solidFill>
                <a:latin typeface="+mj-lt"/>
              </a:rPr>
              <a:t>but </a:t>
            </a:r>
            <a:r>
              <a:rPr lang="en-GB" dirty="0">
                <a:solidFill>
                  <a:schemeClr val="accent1">
                    <a:lumMod val="75000"/>
                  </a:schemeClr>
                </a:solidFill>
                <a:latin typeface="+mj-lt"/>
              </a:rPr>
              <a:t>their wickedness will be exposed in the </a:t>
            </a:r>
            <a:r>
              <a:rPr lang="en-GB" dirty="0" smtClean="0">
                <a:solidFill>
                  <a:schemeClr val="accent1">
                    <a:lumMod val="75000"/>
                  </a:schemeClr>
                </a:solidFill>
                <a:latin typeface="+mj-lt"/>
              </a:rPr>
              <a:t>assembly.” </a:t>
            </a:r>
          </a:p>
          <a:p>
            <a:endParaRPr lang="en-GB" sz="3400" dirty="0" smtClean="0">
              <a:latin typeface="+mj-lt"/>
            </a:endParaRPr>
          </a:p>
        </p:txBody>
      </p:sp>
      <p:sp>
        <p:nvSpPr>
          <p:cNvPr id="4" name="Content Placeholder 2"/>
          <p:cNvSpPr txBox="1">
            <a:spLocks/>
          </p:cNvSpPr>
          <p:nvPr/>
        </p:nvSpPr>
        <p:spPr>
          <a:xfrm>
            <a:off x="827584" y="3501008"/>
            <a:ext cx="7848872" cy="2592288"/>
          </a:xfrm>
          <a:prstGeom prst="rect">
            <a:avLst/>
          </a:prstGeom>
          <a:ln>
            <a:solidFill>
              <a:schemeClr val="bg1"/>
            </a:solidFill>
          </a:ln>
        </p:spPr>
        <p:txBody>
          <a:bodyPr vert="horz">
            <a:normAutofit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dirty="0" smtClean="0">
                <a:solidFill>
                  <a:schemeClr val="accent1">
                    <a:lumMod val="50000"/>
                  </a:schemeClr>
                </a:solidFill>
                <a:latin typeface="+mj-lt"/>
              </a:rPr>
              <a:t>“</a:t>
            </a:r>
            <a:r>
              <a:rPr lang="en-GB" b="1" dirty="0" smtClean="0">
                <a:solidFill>
                  <a:schemeClr val="accent1">
                    <a:lumMod val="50000"/>
                  </a:schemeClr>
                </a:solidFill>
                <a:latin typeface="+mj-lt"/>
              </a:rPr>
              <a:t>The</a:t>
            </a:r>
            <a:r>
              <a:rPr lang="en-GB" dirty="0" smtClean="0">
                <a:solidFill>
                  <a:schemeClr val="accent1">
                    <a:lumMod val="50000"/>
                  </a:schemeClr>
                </a:solidFill>
                <a:latin typeface="+mj-lt"/>
              </a:rPr>
              <a:t> </a:t>
            </a:r>
            <a:r>
              <a:rPr lang="en-GB" b="1" dirty="0" smtClean="0">
                <a:solidFill>
                  <a:schemeClr val="accent1">
                    <a:lumMod val="50000"/>
                  </a:schemeClr>
                </a:solidFill>
                <a:latin typeface="+mj-lt"/>
              </a:rPr>
              <a:t>common habit </a:t>
            </a:r>
            <a:r>
              <a:rPr lang="en-GB" dirty="0" smtClean="0">
                <a:solidFill>
                  <a:schemeClr val="accent1">
                    <a:lumMod val="50000"/>
                  </a:schemeClr>
                </a:solidFill>
                <a:latin typeface="+mj-lt"/>
              </a:rPr>
              <a:t>of slight deviation from the truth and any lack of sincerity of expression is totally inconsistent with a Christian profession, a breach of the law of love and hateful to the God of Truth!” </a:t>
            </a:r>
            <a:r>
              <a:rPr lang="en-GB" sz="2400" dirty="0" smtClean="0">
                <a:solidFill>
                  <a:schemeClr val="accent1">
                    <a:lumMod val="50000"/>
                  </a:schemeClr>
                </a:solidFill>
                <a:latin typeface="+mj-lt"/>
              </a:rPr>
              <a:t>Charles Bridges - paraphrased</a:t>
            </a:r>
          </a:p>
          <a:p>
            <a:endParaRPr lang="en-GB" sz="3400" dirty="0" smtClean="0">
              <a:latin typeface="+mj-lt"/>
            </a:endParaRPr>
          </a:p>
        </p:txBody>
      </p:sp>
    </p:spTree>
    <p:extLst>
      <p:ext uri="{BB962C8B-B14F-4D97-AF65-F5344CB8AC3E}">
        <p14:creationId xmlns:p14="http://schemas.microsoft.com/office/powerpoint/2010/main" val="387329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bg/>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Lying - sort it out at source</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
                <a:schemeClr val="bg1"/>
              </a:buClr>
            </a:pPr>
            <a:r>
              <a:rPr lang="en-GB" dirty="0" err="1" smtClean="0">
                <a:solidFill>
                  <a:schemeClr val="accent1">
                    <a:lumMod val="75000"/>
                  </a:schemeClr>
                </a:solidFill>
                <a:latin typeface="+mj-lt"/>
              </a:rPr>
              <a:t>Prov</a:t>
            </a:r>
            <a:r>
              <a:rPr lang="en-GB" dirty="0" smtClean="0">
                <a:solidFill>
                  <a:schemeClr val="accent1">
                    <a:lumMod val="75000"/>
                  </a:schemeClr>
                </a:solidFill>
                <a:latin typeface="+mj-lt"/>
              </a:rPr>
              <a:t> 12v17 </a:t>
            </a:r>
            <a:r>
              <a:rPr lang="en-GB" dirty="0">
                <a:solidFill>
                  <a:schemeClr val="accent1">
                    <a:lumMod val="75000"/>
                  </a:schemeClr>
                </a:solidFill>
                <a:latin typeface="+mj-lt"/>
              </a:rPr>
              <a:t>“An honest witness tells the truth</a:t>
            </a:r>
            <a:r>
              <a:rPr lang="en-GB" dirty="0" smtClean="0">
                <a:solidFill>
                  <a:schemeClr val="accent1">
                    <a:lumMod val="75000"/>
                  </a:schemeClr>
                </a:solidFill>
                <a:latin typeface="+mj-lt"/>
              </a:rPr>
              <a:t>, but </a:t>
            </a:r>
            <a:r>
              <a:rPr lang="en-GB" dirty="0">
                <a:solidFill>
                  <a:schemeClr val="accent1">
                    <a:lumMod val="75000"/>
                  </a:schemeClr>
                </a:solidFill>
                <a:latin typeface="+mj-lt"/>
              </a:rPr>
              <a:t>a false witness tells </a:t>
            </a:r>
            <a:r>
              <a:rPr lang="en-GB" dirty="0" smtClean="0">
                <a:solidFill>
                  <a:schemeClr val="accent1">
                    <a:lumMod val="75000"/>
                  </a:schemeClr>
                </a:solidFill>
                <a:latin typeface="+mj-lt"/>
              </a:rPr>
              <a:t>lies.” </a:t>
            </a:r>
          </a:p>
          <a:p>
            <a:pPr lvl="1">
              <a:buClr>
                <a:schemeClr val="bg1"/>
              </a:buClr>
            </a:pPr>
            <a:r>
              <a:rPr lang="en-GB" dirty="0" smtClean="0">
                <a:solidFill>
                  <a:schemeClr val="accent1">
                    <a:lumMod val="75000"/>
                  </a:schemeClr>
                </a:solidFill>
                <a:latin typeface="+mj-lt"/>
              </a:rPr>
              <a:t>26v26 “Their </a:t>
            </a:r>
            <a:r>
              <a:rPr lang="en-GB" dirty="0">
                <a:solidFill>
                  <a:schemeClr val="accent1">
                    <a:lumMod val="75000"/>
                  </a:schemeClr>
                </a:solidFill>
                <a:latin typeface="+mj-lt"/>
              </a:rPr>
              <a:t>malice may be concealed by deception, </a:t>
            </a:r>
            <a:r>
              <a:rPr lang="en-GB" dirty="0" smtClean="0">
                <a:solidFill>
                  <a:schemeClr val="accent1">
                    <a:lumMod val="75000"/>
                  </a:schemeClr>
                </a:solidFill>
                <a:latin typeface="+mj-lt"/>
              </a:rPr>
              <a:t>but </a:t>
            </a:r>
            <a:r>
              <a:rPr lang="en-GB" dirty="0">
                <a:solidFill>
                  <a:schemeClr val="accent1">
                    <a:lumMod val="75000"/>
                  </a:schemeClr>
                </a:solidFill>
                <a:latin typeface="+mj-lt"/>
              </a:rPr>
              <a:t>their wickedness will be exposed in the </a:t>
            </a:r>
            <a:r>
              <a:rPr lang="en-GB" dirty="0" smtClean="0">
                <a:solidFill>
                  <a:schemeClr val="accent1">
                    <a:lumMod val="75000"/>
                  </a:schemeClr>
                </a:solidFill>
                <a:latin typeface="+mj-lt"/>
              </a:rPr>
              <a:t>assembly.” </a:t>
            </a:r>
          </a:p>
          <a:p>
            <a:endParaRPr lang="en-GB" sz="3400" dirty="0" smtClean="0">
              <a:latin typeface="+mj-lt"/>
            </a:endParaRPr>
          </a:p>
        </p:txBody>
      </p:sp>
      <p:sp>
        <p:nvSpPr>
          <p:cNvPr id="4" name="Content Placeholder 2"/>
          <p:cNvSpPr txBox="1">
            <a:spLocks/>
          </p:cNvSpPr>
          <p:nvPr/>
        </p:nvSpPr>
        <p:spPr>
          <a:xfrm>
            <a:off x="827584" y="3284984"/>
            <a:ext cx="7848872" cy="1368152"/>
          </a:xfrm>
          <a:prstGeom prst="rect">
            <a:avLst/>
          </a:prstGeom>
          <a:ln>
            <a:solidFill>
              <a:schemeClr val="bg1"/>
            </a:solidFill>
          </a:ln>
        </p:spPr>
        <p:txBody>
          <a:bodyPr vert="horz">
            <a:normAutofit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dirty="0" smtClean="0">
                <a:solidFill>
                  <a:schemeClr val="accent1">
                    <a:lumMod val="50000"/>
                  </a:schemeClr>
                </a:solidFill>
                <a:latin typeface="+mj-lt"/>
              </a:rPr>
              <a:t>“</a:t>
            </a:r>
            <a:r>
              <a:rPr lang="en-GB" b="1" dirty="0" smtClean="0">
                <a:solidFill>
                  <a:schemeClr val="accent1">
                    <a:lumMod val="50000"/>
                  </a:schemeClr>
                </a:solidFill>
                <a:latin typeface="+mj-lt"/>
              </a:rPr>
              <a:t>The</a:t>
            </a:r>
            <a:r>
              <a:rPr lang="en-GB" dirty="0" smtClean="0">
                <a:solidFill>
                  <a:schemeClr val="accent1">
                    <a:lumMod val="50000"/>
                  </a:schemeClr>
                </a:solidFill>
                <a:latin typeface="+mj-lt"/>
              </a:rPr>
              <a:t> </a:t>
            </a:r>
            <a:r>
              <a:rPr lang="en-GB" b="1" dirty="0" smtClean="0">
                <a:solidFill>
                  <a:schemeClr val="accent1">
                    <a:lumMod val="50000"/>
                  </a:schemeClr>
                </a:solidFill>
                <a:latin typeface="+mj-lt"/>
              </a:rPr>
              <a:t>common habit </a:t>
            </a:r>
            <a:r>
              <a:rPr lang="en-GB" dirty="0" smtClean="0">
                <a:solidFill>
                  <a:schemeClr val="accent1">
                    <a:lumMod val="50000"/>
                  </a:schemeClr>
                </a:solidFill>
                <a:latin typeface="+mj-lt"/>
              </a:rPr>
              <a:t>of slight deviation from the truth is hateful to the God of Truth!” </a:t>
            </a:r>
            <a:r>
              <a:rPr lang="en-GB" sz="2400" dirty="0" smtClean="0">
                <a:solidFill>
                  <a:schemeClr val="accent1">
                    <a:lumMod val="50000"/>
                  </a:schemeClr>
                </a:solidFill>
                <a:latin typeface="+mj-lt"/>
              </a:rPr>
              <a:t>Charles Bridges - paraphrased</a:t>
            </a:r>
          </a:p>
          <a:p>
            <a:endParaRPr lang="en-GB" sz="3400" dirty="0" smtClean="0">
              <a:latin typeface="+mj-lt"/>
            </a:endParaRPr>
          </a:p>
        </p:txBody>
      </p:sp>
      <p:sp>
        <p:nvSpPr>
          <p:cNvPr id="5" name="Content Placeholder 2"/>
          <p:cNvSpPr txBox="1">
            <a:spLocks/>
          </p:cNvSpPr>
          <p:nvPr/>
        </p:nvSpPr>
        <p:spPr>
          <a:xfrm>
            <a:off x="611560" y="4797152"/>
            <a:ext cx="8280920" cy="1872208"/>
          </a:xfrm>
          <a:prstGeom prst="rect">
            <a:avLst/>
          </a:prstGeom>
          <a:ln>
            <a:solidFill>
              <a:schemeClr val="bg1"/>
            </a:solidFill>
          </a:ln>
        </p:spPr>
        <p:txBody>
          <a:bodyPr vert="horz">
            <a:normAutofit fontScale="925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b="1" dirty="0" smtClean="0">
                <a:solidFill>
                  <a:schemeClr val="accent1">
                    <a:lumMod val="50000"/>
                  </a:schemeClr>
                </a:solidFill>
                <a:latin typeface="+mj-lt"/>
              </a:rPr>
              <a:t>Heart and habit </a:t>
            </a:r>
            <a:r>
              <a:rPr lang="en-GB" dirty="0">
                <a:solidFill>
                  <a:schemeClr val="accent1">
                    <a:lumMod val="50000"/>
                  </a:schemeClr>
                </a:solidFill>
                <a:latin typeface="+mj-lt"/>
              </a:rPr>
              <a:t>4v23-24 “Above all else, guard your heart, for everything you do flows from it. </a:t>
            </a:r>
            <a:r>
              <a:rPr lang="en-GB" baseline="40000" dirty="0" smtClean="0">
                <a:solidFill>
                  <a:schemeClr val="accent1">
                    <a:lumMod val="50000"/>
                  </a:schemeClr>
                </a:solidFill>
                <a:latin typeface="+mj-lt"/>
              </a:rPr>
              <a:t>24</a:t>
            </a:r>
            <a:r>
              <a:rPr lang="en-GB" dirty="0" smtClean="0">
                <a:solidFill>
                  <a:schemeClr val="accent1">
                    <a:lumMod val="50000"/>
                  </a:schemeClr>
                </a:solidFill>
                <a:latin typeface="+mj-lt"/>
              </a:rPr>
              <a:t> </a:t>
            </a:r>
            <a:r>
              <a:rPr lang="en-GB" dirty="0">
                <a:solidFill>
                  <a:schemeClr val="accent1">
                    <a:lumMod val="50000"/>
                  </a:schemeClr>
                </a:solidFill>
                <a:latin typeface="+mj-lt"/>
              </a:rPr>
              <a:t>Keep your mouth free of perversity; keep corrupt talk far from your lips.”</a:t>
            </a:r>
          </a:p>
          <a:p>
            <a:pPr>
              <a:buClr>
                <a:schemeClr val="bg1"/>
              </a:buClr>
            </a:pPr>
            <a:endParaRPr lang="en-GB" dirty="0" smtClean="0">
              <a:solidFill>
                <a:schemeClr val="accent1">
                  <a:lumMod val="50000"/>
                </a:schemeClr>
              </a:solidFill>
              <a:latin typeface="+mj-lt"/>
            </a:endParaRPr>
          </a:p>
          <a:p>
            <a:endParaRPr lang="en-GB" sz="3400" dirty="0" smtClean="0">
              <a:latin typeface="+mj-lt"/>
            </a:endParaRPr>
          </a:p>
        </p:txBody>
      </p:sp>
    </p:spTree>
    <p:extLst>
      <p:ext uri="{BB962C8B-B14F-4D97-AF65-F5344CB8AC3E}">
        <p14:creationId xmlns:p14="http://schemas.microsoft.com/office/powerpoint/2010/main" val="427272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bg/>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uiExpand="1" build="p" animBg="1"/>
      <p:bldP spid="5"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792088"/>
          </a:xfrm>
        </p:spPr>
        <p:txBody>
          <a:bodyPr>
            <a:normAutofit/>
          </a:bodyPr>
          <a:lstStyle/>
          <a:p>
            <a:r>
              <a:rPr lang="en-GB" dirty="0" smtClean="0">
                <a:solidFill>
                  <a:schemeClr val="bg1"/>
                </a:solidFill>
              </a:rPr>
              <a:t>Lying - sort it out at source</a:t>
            </a:r>
            <a:endParaRPr lang="en-GB" dirty="0">
              <a:solidFill>
                <a:schemeClr val="bg1"/>
              </a:solidFill>
            </a:endParaRPr>
          </a:p>
        </p:txBody>
      </p:sp>
      <p:sp>
        <p:nvSpPr>
          <p:cNvPr id="3" name="Content Placeholder 2"/>
          <p:cNvSpPr>
            <a:spLocks noGrp="1"/>
          </p:cNvSpPr>
          <p:nvPr>
            <p:ph idx="1"/>
          </p:nvPr>
        </p:nvSpPr>
        <p:spPr>
          <a:xfrm>
            <a:off x="395536" y="1005492"/>
            <a:ext cx="8573175" cy="5688632"/>
          </a:xfrm>
        </p:spPr>
        <p:txBody>
          <a:bodyPr>
            <a:normAutofit/>
          </a:bodyPr>
          <a:lstStyle/>
          <a:p>
            <a:pPr>
              <a:buClr>
                <a:schemeClr val="bg1"/>
              </a:buClr>
            </a:pPr>
            <a:r>
              <a:rPr lang="en-GB" dirty="0" err="1" smtClean="0">
                <a:solidFill>
                  <a:schemeClr val="accent1">
                    <a:lumMod val="75000"/>
                  </a:schemeClr>
                </a:solidFill>
                <a:latin typeface="+mj-lt"/>
              </a:rPr>
              <a:t>Prov</a:t>
            </a:r>
            <a:r>
              <a:rPr lang="en-GB" dirty="0" smtClean="0">
                <a:solidFill>
                  <a:schemeClr val="accent1">
                    <a:lumMod val="75000"/>
                  </a:schemeClr>
                </a:solidFill>
                <a:latin typeface="+mj-lt"/>
              </a:rPr>
              <a:t> 12v17 </a:t>
            </a:r>
            <a:r>
              <a:rPr lang="en-GB" dirty="0">
                <a:solidFill>
                  <a:schemeClr val="accent1">
                    <a:lumMod val="75000"/>
                  </a:schemeClr>
                </a:solidFill>
                <a:latin typeface="+mj-lt"/>
              </a:rPr>
              <a:t>“An honest witness tells the truth</a:t>
            </a:r>
            <a:r>
              <a:rPr lang="en-GB" dirty="0" smtClean="0">
                <a:solidFill>
                  <a:schemeClr val="accent1">
                    <a:lumMod val="75000"/>
                  </a:schemeClr>
                </a:solidFill>
                <a:latin typeface="+mj-lt"/>
              </a:rPr>
              <a:t>, but </a:t>
            </a:r>
            <a:r>
              <a:rPr lang="en-GB" dirty="0">
                <a:solidFill>
                  <a:schemeClr val="accent1">
                    <a:lumMod val="75000"/>
                  </a:schemeClr>
                </a:solidFill>
                <a:latin typeface="+mj-lt"/>
              </a:rPr>
              <a:t>a false witness tells </a:t>
            </a:r>
            <a:r>
              <a:rPr lang="en-GB" dirty="0" smtClean="0">
                <a:solidFill>
                  <a:schemeClr val="accent1">
                    <a:lumMod val="75000"/>
                  </a:schemeClr>
                </a:solidFill>
                <a:latin typeface="+mj-lt"/>
              </a:rPr>
              <a:t>lies.” </a:t>
            </a:r>
            <a:endParaRPr lang="en-GB" sz="3400" dirty="0" smtClean="0">
              <a:latin typeface="+mj-lt"/>
            </a:endParaRPr>
          </a:p>
        </p:txBody>
      </p:sp>
      <p:sp>
        <p:nvSpPr>
          <p:cNvPr id="4" name="Content Placeholder 2"/>
          <p:cNvSpPr txBox="1">
            <a:spLocks/>
          </p:cNvSpPr>
          <p:nvPr/>
        </p:nvSpPr>
        <p:spPr>
          <a:xfrm>
            <a:off x="851667" y="2060848"/>
            <a:ext cx="7848872" cy="1368152"/>
          </a:xfrm>
          <a:prstGeom prst="rect">
            <a:avLst/>
          </a:prstGeom>
          <a:ln>
            <a:solidFill>
              <a:schemeClr val="bg1"/>
            </a:solidFill>
          </a:ln>
        </p:spPr>
        <p:txBody>
          <a:bodyPr vert="horz">
            <a:normAutofit lnSpcReduction="10000"/>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dirty="0" smtClean="0">
                <a:solidFill>
                  <a:schemeClr val="accent1">
                    <a:lumMod val="50000"/>
                  </a:schemeClr>
                </a:solidFill>
                <a:latin typeface="+mj-lt"/>
              </a:rPr>
              <a:t>“</a:t>
            </a:r>
            <a:r>
              <a:rPr lang="en-GB" b="1" dirty="0" smtClean="0">
                <a:solidFill>
                  <a:schemeClr val="accent1">
                    <a:lumMod val="75000"/>
                  </a:schemeClr>
                </a:solidFill>
                <a:latin typeface="+mj-lt"/>
              </a:rPr>
              <a:t>The</a:t>
            </a:r>
            <a:r>
              <a:rPr lang="en-GB" dirty="0" smtClean="0">
                <a:solidFill>
                  <a:schemeClr val="accent1">
                    <a:lumMod val="75000"/>
                  </a:schemeClr>
                </a:solidFill>
                <a:latin typeface="+mj-lt"/>
              </a:rPr>
              <a:t> </a:t>
            </a:r>
            <a:r>
              <a:rPr lang="en-GB" b="1" dirty="0" smtClean="0">
                <a:solidFill>
                  <a:schemeClr val="accent1">
                    <a:lumMod val="75000"/>
                  </a:schemeClr>
                </a:solidFill>
                <a:latin typeface="+mj-lt"/>
              </a:rPr>
              <a:t>common habit </a:t>
            </a:r>
            <a:r>
              <a:rPr lang="en-GB" dirty="0" smtClean="0">
                <a:solidFill>
                  <a:schemeClr val="accent1">
                    <a:lumMod val="75000"/>
                  </a:schemeClr>
                </a:solidFill>
                <a:latin typeface="+mj-lt"/>
              </a:rPr>
              <a:t>of slight deviation from the truth is hateful to the God of Truth!” </a:t>
            </a:r>
            <a:r>
              <a:rPr lang="en-GB" sz="2400" dirty="0" smtClean="0">
                <a:solidFill>
                  <a:schemeClr val="accent1">
                    <a:lumMod val="75000"/>
                  </a:schemeClr>
                </a:solidFill>
                <a:latin typeface="+mj-lt"/>
              </a:rPr>
              <a:t>Charles Bridges - paraphrased</a:t>
            </a:r>
          </a:p>
          <a:p>
            <a:endParaRPr lang="en-GB" sz="3400" dirty="0" smtClean="0">
              <a:latin typeface="+mj-lt"/>
            </a:endParaRPr>
          </a:p>
        </p:txBody>
      </p:sp>
      <p:sp>
        <p:nvSpPr>
          <p:cNvPr id="6" name="Content Placeholder 2"/>
          <p:cNvSpPr txBox="1">
            <a:spLocks/>
          </p:cNvSpPr>
          <p:nvPr/>
        </p:nvSpPr>
        <p:spPr>
          <a:xfrm>
            <a:off x="827583" y="3581400"/>
            <a:ext cx="7872955" cy="1647800"/>
          </a:xfrm>
          <a:prstGeom prst="rect">
            <a:avLst/>
          </a:prstGeom>
          <a:ln>
            <a:solidFill>
              <a:schemeClr val="bg1"/>
            </a:solidFill>
          </a:ln>
        </p:spPr>
        <p:txBody>
          <a:bodyPr vert="horz">
            <a:noAutofit/>
          </a:bodyPr>
          <a:lst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a:lstStyle>
          <a:p>
            <a:pPr>
              <a:buClr>
                <a:schemeClr val="bg1"/>
              </a:buClr>
            </a:pPr>
            <a:r>
              <a:rPr lang="en-GB" sz="3200" dirty="0">
                <a:solidFill>
                  <a:schemeClr val="accent1">
                    <a:lumMod val="50000"/>
                  </a:schemeClr>
                </a:solidFill>
                <a:latin typeface="+mj-lt"/>
              </a:rPr>
              <a:t>16v13 “Kings take pleasure in honest lips</a:t>
            </a:r>
            <a:r>
              <a:rPr lang="en-GB" sz="3200" dirty="0" smtClean="0">
                <a:solidFill>
                  <a:schemeClr val="accent1">
                    <a:lumMod val="50000"/>
                  </a:schemeClr>
                </a:solidFill>
                <a:latin typeface="+mj-lt"/>
              </a:rPr>
              <a:t>; </a:t>
            </a:r>
            <a:r>
              <a:rPr lang="en-GB" sz="3200" dirty="0">
                <a:solidFill>
                  <a:schemeClr val="accent1">
                    <a:lumMod val="50000"/>
                  </a:schemeClr>
                </a:solidFill>
                <a:latin typeface="+mj-lt"/>
              </a:rPr>
              <a:t>they value the one who speaks what is right</a:t>
            </a:r>
            <a:r>
              <a:rPr lang="en-GB" sz="3200" dirty="0" smtClean="0">
                <a:solidFill>
                  <a:schemeClr val="accent1">
                    <a:lumMod val="50000"/>
                  </a:schemeClr>
                </a:solidFill>
                <a:latin typeface="+mj-lt"/>
              </a:rPr>
              <a:t>.”</a:t>
            </a:r>
            <a:endParaRPr lang="en-GB" sz="3200" dirty="0" smtClean="0">
              <a:latin typeface="+mj-lt"/>
            </a:endParaRPr>
          </a:p>
        </p:txBody>
      </p:sp>
    </p:spTree>
    <p:extLst>
      <p:ext uri="{BB962C8B-B14F-4D97-AF65-F5344CB8AC3E}">
        <p14:creationId xmlns:p14="http://schemas.microsoft.com/office/powerpoint/2010/main" val="767578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bg/>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bg/>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animBg="1"/>
      <p:bldP spid="6"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9771</TotalTime>
  <Words>1850</Words>
  <Application>Microsoft Office PowerPoint</Application>
  <PresentationFormat>On-screen Show (4:3)</PresentationFormat>
  <Paragraphs>158</Paragraphs>
  <Slides>21</Slides>
  <Notes>0</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Apex</vt:lpstr>
      <vt:lpstr>1_Apex</vt:lpstr>
      <vt:lpstr>Friendship and words</vt:lpstr>
      <vt:lpstr>Proverbs on words</vt:lpstr>
      <vt:lpstr>Proverbs on words</vt:lpstr>
      <vt:lpstr>Proverbs on words</vt:lpstr>
      <vt:lpstr>Proverbs on words - perverting</vt:lpstr>
      <vt:lpstr>Proverbs on words - perverting</vt:lpstr>
      <vt:lpstr>Proverbs on words - Perverting</vt:lpstr>
      <vt:lpstr>Lying - sort it out at source</vt:lpstr>
      <vt:lpstr>Lying - sort it out at source</vt:lpstr>
      <vt:lpstr>Power of words – Blurting</vt:lpstr>
      <vt:lpstr>Power of words - Blurting</vt:lpstr>
      <vt:lpstr>Power of words - Blurting</vt:lpstr>
      <vt:lpstr>PowerPoint Presentation</vt:lpstr>
      <vt:lpstr>PowerPoint Presentation</vt:lpstr>
      <vt:lpstr>Practical hatred - Hurting</vt:lpstr>
      <vt:lpstr>Practical hatred - Hurting</vt:lpstr>
      <vt:lpstr>Responding to words that hurt</vt:lpstr>
      <vt:lpstr>Practical love – words that heal</vt:lpstr>
      <vt:lpstr>Practical love – words that heal</vt:lpstr>
      <vt:lpstr>Practical love – words that heal</vt:lpstr>
      <vt:lpstr>Summary - application</vt:lpstr>
    </vt:vector>
  </TitlesOfParts>
  <Manager>Andrewe Taylor</Manager>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Friendship and Words</dc:title>
  <dc:creator>User</dc:creator>
  <cp:lastModifiedBy>User</cp:lastModifiedBy>
  <cp:revision>129</cp:revision>
  <dcterms:created xsi:type="dcterms:W3CDTF">2014-06-17T08:40:06Z</dcterms:created>
  <dcterms:modified xsi:type="dcterms:W3CDTF">2014-07-27T08:09:46Z</dcterms:modified>
</cp:coreProperties>
</file>